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333" r:id="rId3"/>
    <p:sldId id="334" r:id="rId4"/>
    <p:sldId id="335" r:id="rId5"/>
    <p:sldId id="336" r:id="rId6"/>
    <p:sldId id="337" r:id="rId7"/>
    <p:sldId id="338" r:id="rId8"/>
    <p:sldId id="339" r:id="rId9"/>
    <p:sldId id="340" r:id="rId10"/>
    <p:sldId id="341" r:id="rId11"/>
    <p:sldId id="342" r:id="rId12"/>
    <p:sldId id="343" r:id="rId13"/>
    <p:sldId id="344" r:id="rId14"/>
    <p:sldId id="345" r:id="rId15"/>
    <p:sldId id="346" r:id="rId16"/>
    <p:sldId id="347" r:id="rId17"/>
    <p:sldId id="348" r:id="rId19"/>
    <p:sldId id="349" r:id="rId20"/>
    <p:sldId id="350" r:id="rId21"/>
    <p:sldId id="351" r:id="rId22"/>
    <p:sldId id="352" r:id="rId23"/>
    <p:sldId id="353" r:id="rId24"/>
    <p:sldId id="354" r:id="rId25"/>
    <p:sldId id="355" r:id="rId26"/>
    <p:sldId id="356" r:id="rId27"/>
    <p:sldId id="358" r:id="rId28"/>
    <p:sldId id="359" r:id="rId29"/>
    <p:sldId id="361" r:id="rId30"/>
    <p:sldId id="362" r:id="rId31"/>
  </p:sldIdLst>
  <p:sldSz cx="12192000" cy="6858000" type="screen16x9"/>
  <p:notesSz cx="6858000" cy="9144000"/>
  <p:embeddedFontLst>
    <p:embeddedFont>
      <p:font typeface="方正小标宋_GBK" panose="02000000000000000000" charset="-122"/>
      <p:regular r:id="rId35"/>
    </p:embeddedFont>
    <p:embeddedFont>
      <p:font typeface="黑体" panose="02010609060101010101" charset="-122"/>
      <p:regular r:id="rId36"/>
    </p:embeddedFont>
    <p:embeddedFont>
      <p:font typeface="等线 Light" panose="02010600030101010101" charset="-122"/>
      <p:regular r:id="rId37"/>
    </p:embeddedFont>
    <p:embeddedFont>
      <p:font typeface="等线" panose="02010600030101010101" charset="-122"/>
      <p:regular r:id="rId38"/>
    </p:embeddedFont>
    <p:embeddedFont>
      <p:font typeface="Calibri" panose="020F0502020204030204" charset="0"/>
      <p:regular r:id="rId39"/>
      <p:bold r:id="rId40"/>
      <p:italic r:id="rId41"/>
      <p:boldItalic r:id="rId42"/>
    </p:embeddedFont>
    <p:embeddedFont>
      <p:font typeface="Impact" panose="020B0806030902050204" pitchFamily="34" charset="0"/>
      <p:regular r:id="rId43"/>
    </p:embeddedFont>
  </p:embeddedFontLst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BAD3"/>
    <a:srgbClr val="B4DF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6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15" y="110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4" Type="http://schemas.openxmlformats.org/officeDocument/2006/relationships/tags" Target="tags/tag4.xml"/><Relationship Id="rId43" Type="http://schemas.openxmlformats.org/officeDocument/2006/relationships/font" Target="fonts/font9.fntdata"/><Relationship Id="rId42" Type="http://schemas.openxmlformats.org/officeDocument/2006/relationships/font" Target="fonts/font8.fntdata"/><Relationship Id="rId41" Type="http://schemas.openxmlformats.org/officeDocument/2006/relationships/font" Target="fonts/font7.fntdata"/><Relationship Id="rId40" Type="http://schemas.openxmlformats.org/officeDocument/2006/relationships/font" Target="fonts/font6.fntdata"/><Relationship Id="rId4" Type="http://schemas.openxmlformats.org/officeDocument/2006/relationships/slide" Target="slides/slide2.xml"/><Relationship Id="rId39" Type="http://schemas.openxmlformats.org/officeDocument/2006/relationships/font" Target="fonts/font5.fntdata"/><Relationship Id="rId38" Type="http://schemas.openxmlformats.org/officeDocument/2006/relationships/font" Target="fonts/font4.fntdata"/><Relationship Id="rId37" Type="http://schemas.openxmlformats.org/officeDocument/2006/relationships/font" Target="fonts/font3.fntdata"/><Relationship Id="rId36" Type="http://schemas.openxmlformats.org/officeDocument/2006/relationships/font" Target="fonts/font2.fntdata"/><Relationship Id="rId35" Type="http://schemas.openxmlformats.org/officeDocument/2006/relationships/font" Target="fonts/font1.fntdata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7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908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909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p>
            <a:endParaRPr lang="zh-CN" altLang="en-US"/>
          </a:p>
        </p:txBody>
      </p:sp>
      <p:sp>
        <p:nvSpPr>
          <p:cNvPr id="1048910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48911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912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/>
      <p:sp>
        <p:nvSpPr>
          <p:cNvPr id="1048592" name="幻灯片图像占位符 1"/>
          <p:cNvSpPr/>
          <p:nvPr>
            <p:ph type="sldImg" idx="2"/>
          </p:nvPr>
        </p:nvSpPr>
        <p:spPr/>
      </p:sp>
      <p:sp>
        <p:nvSpPr>
          <p:cNvPr id="104859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/>
      <p:sp>
        <p:nvSpPr>
          <p:cNvPr id="1048604" name="幻灯片图像占位符 1"/>
          <p:cNvSpPr/>
          <p:nvPr>
            <p:ph type="sldImg" idx="2"/>
          </p:nvPr>
        </p:nvSpPr>
        <p:spPr/>
      </p:sp>
      <p:sp>
        <p:nvSpPr>
          <p:cNvPr id="1048605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"/>
        <p:cNvGrpSpPr/>
        <p:nvPr/>
      </p:nvGrpSpPr>
      <p:grpSpPr/>
      <p:sp>
        <p:nvSpPr>
          <p:cNvPr id="1048624" name="幻灯片图像占位符 1"/>
          <p:cNvSpPr/>
          <p:nvPr>
            <p:ph type="sldImg" idx="2"/>
          </p:nvPr>
        </p:nvSpPr>
        <p:spPr/>
      </p:sp>
      <p:sp>
        <p:nvSpPr>
          <p:cNvPr id="1048625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" name=""/>
        <p:cNvGrpSpPr/>
        <p:nvPr/>
      </p:nvGrpSpPr>
      <p:grpSpPr/>
      <p:sp>
        <p:nvSpPr>
          <p:cNvPr id="1048645" name="幻灯片图像占位符 1"/>
          <p:cNvSpPr/>
          <p:nvPr>
            <p:ph type="sldImg" idx="2"/>
          </p:nvPr>
        </p:nvSpPr>
        <p:spPr/>
      </p:sp>
      <p:sp>
        <p:nvSpPr>
          <p:cNvPr id="1048646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5" name=""/>
        <p:cNvGrpSpPr/>
        <p:nvPr/>
      </p:nvGrpSpPr>
      <p:grpSpPr/>
      <p:sp>
        <p:nvSpPr>
          <p:cNvPr id="1048760" name="幻灯片图像占位符 1"/>
          <p:cNvSpPr/>
          <p:nvPr>
            <p:ph type="sldImg" idx="2"/>
          </p:nvPr>
        </p:nvSpPr>
        <p:spPr/>
      </p:sp>
      <p:sp>
        <p:nvSpPr>
          <p:cNvPr id="1048761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0" name=""/>
        <p:cNvGrpSpPr/>
        <p:nvPr/>
      </p:nvGrpSpPr>
      <p:grpSpPr/>
      <p:sp>
        <p:nvSpPr>
          <p:cNvPr id="1048826" name="幻灯片图像占位符 1"/>
          <p:cNvSpPr/>
          <p:nvPr>
            <p:ph type="sldImg" idx="2"/>
          </p:nvPr>
        </p:nvSpPr>
        <p:spPr/>
      </p:sp>
      <p:sp>
        <p:nvSpPr>
          <p:cNvPr id="1048827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048666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104866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EB6FB6A-4531-4075-AE0E-75A872838235}" type="datetimeFigureOut">
              <a:rPr lang="en-US" smtClean="0"/>
            </a:fld>
            <a:endParaRPr lang="en-US"/>
          </a:p>
        </p:txBody>
      </p:sp>
      <p:sp>
        <p:nvSpPr>
          <p:cNvPr id="104866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6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11B1F07-7763-43DC-BFA1-28625E3ED538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7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048878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104887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EB6FB6A-4531-4075-AE0E-75A872838235}" type="datetimeFigureOut">
              <a:rPr lang="en-US" smtClean="0"/>
            </a:fld>
            <a:endParaRPr lang="en-US"/>
          </a:p>
        </p:txBody>
      </p:sp>
      <p:sp>
        <p:nvSpPr>
          <p:cNvPr id="104888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8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11B1F07-7763-43DC-BFA1-28625E3ED538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0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1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048862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104886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EB6FB6A-4531-4075-AE0E-75A872838235}" type="datetimeFigureOut">
              <a:rPr lang="en-US" smtClean="0"/>
            </a:fld>
            <a:endParaRPr lang="en-US"/>
          </a:p>
        </p:txBody>
      </p:sp>
      <p:sp>
        <p:nvSpPr>
          <p:cNvPr id="104886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6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11B1F07-7763-43DC-BFA1-28625E3ED538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6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048867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104886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EB6FB6A-4531-4075-AE0E-75A872838235}" type="datetimeFigureOut">
              <a:rPr lang="en-US" smtClean="0"/>
            </a:fld>
            <a:endParaRPr lang="en-US"/>
          </a:p>
        </p:txBody>
      </p:sp>
      <p:sp>
        <p:nvSpPr>
          <p:cNvPr id="104886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7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11B1F07-7763-43DC-BFA1-28625E3ED538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04888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88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EB6FB6A-4531-4075-AE0E-75A872838235}" type="datetimeFigureOut">
              <a:rPr lang="en-US" smtClean="0"/>
            </a:fld>
            <a:endParaRPr lang="en-US"/>
          </a:p>
        </p:txBody>
      </p:sp>
      <p:sp>
        <p:nvSpPr>
          <p:cNvPr id="104888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8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11B1F07-7763-43DC-BFA1-28625E3ED538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7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048888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1048889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1048890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EB6FB6A-4531-4075-AE0E-75A872838235}" type="datetimeFigureOut">
              <a:rPr lang="en-US" smtClean="0"/>
            </a:fld>
            <a:endParaRPr lang="en-US"/>
          </a:p>
        </p:txBody>
      </p:sp>
      <p:sp>
        <p:nvSpPr>
          <p:cNvPr id="1048891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92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11B1F07-7763-43DC-BFA1-28625E3ED538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3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048894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895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1048896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897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1048898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EB6FB6A-4531-4075-AE0E-75A872838235}" type="datetimeFigureOut">
              <a:rPr lang="en-US" smtClean="0"/>
            </a:fld>
            <a:endParaRPr lang="en-US"/>
          </a:p>
        </p:txBody>
      </p:sp>
      <p:sp>
        <p:nvSpPr>
          <p:cNvPr id="1048899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900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11B1F07-7763-43DC-BFA1-28625E3ED538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7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048858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EB6FB6A-4531-4075-AE0E-75A872838235}" type="datetimeFigureOut">
              <a:rPr lang="en-US" smtClean="0"/>
            </a:fld>
            <a:endParaRPr lang="en-US"/>
          </a:p>
        </p:txBody>
      </p:sp>
      <p:sp>
        <p:nvSpPr>
          <p:cNvPr id="1048859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60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11B1F07-7763-43DC-BFA1-28625E3ED538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EB6FB6A-4531-4075-AE0E-75A872838235}" type="datetimeFigureOut">
              <a:rPr lang="en-US" smtClean="0"/>
            </a:fld>
            <a:endParaRPr lang="en-US"/>
          </a:p>
        </p:txBody>
      </p:sp>
      <p:sp>
        <p:nvSpPr>
          <p:cNvPr id="1048582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58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11B1F07-7763-43DC-BFA1-28625E3ED538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1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048902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1048903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904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EB6FB6A-4531-4075-AE0E-75A872838235}" type="datetimeFigureOut">
              <a:rPr lang="en-US" smtClean="0"/>
            </a:fld>
            <a:endParaRPr lang="en-US"/>
          </a:p>
        </p:txBody>
      </p:sp>
      <p:sp>
        <p:nvSpPr>
          <p:cNvPr id="104890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906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11B1F07-7763-43DC-BFA1-28625E3ED538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1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048872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8873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874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EB6FB6A-4531-4075-AE0E-75A872838235}" type="datetimeFigureOut">
              <a:rPr lang="en-US" smtClean="0"/>
            </a:fld>
            <a:endParaRPr lang="en-US"/>
          </a:p>
        </p:txBody>
      </p:sp>
      <p:sp>
        <p:nvSpPr>
          <p:cNvPr id="104887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76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11B1F07-7763-43DC-BFA1-28625E3ED538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6FB6A-4531-4075-AE0E-75A872838235}" type="datetimeFigureOut">
              <a:rPr lang="en-US" smtClean="0"/>
            </a:fld>
            <a:endParaRPr 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B1F07-7763-43DC-BFA1-28625E3ED53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6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wdp"/><Relationship Id="rId1" Type="http://schemas.openxmlformats.org/officeDocument/2006/relationships/image" Target="../media/image7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0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Times New Roman" panose="02020603050405020304" pitchFamily="18" charset="0"/>
              <a:ea typeface="方正小标宋_GBK" panose="02000000000000000000" charset="-122"/>
              <a:cs typeface="Times New Roman" panose="02020603050405020304" pitchFamily="18" charset="0"/>
            </a:endParaRPr>
          </a:p>
        </p:txBody>
      </p:sp>
      <p:sp>
        <p:nvSpPr>
          <p:cNvPr id="1048671" name="矩形: 圆角 9"/>
          <p:cNvSpPr/>
          <p:nvPr>
            <p:custDataLst>
              <p:tags r:id="rId1"/>
            </p:custDataLst>
          </p:nvPr>
        </p:nvSpPr>
        <p:spPr>
          <a:xfrm>
            <a:off x="272980" y="308163"/>
            <a:ext cx="11646039" cy="6241673"/>
          </a:xfrm>
          <a:prstGeom prst="roundRect">
            <a:avLst>
              <a:gd name="adj" fmla="val 37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Times New Roman" panose="02020603050405020304" pitchFamily="18" charset="0"/>
              <a:ea typeface="方正小标宋_GBK" panose="02000000000000000000" charset="-122"/>
              <a:cs typeface="Times New Roman" panose="02020603050405020304" pitchFamily="18" charset="0"/>
            </a:endParaRPr>
          </a:p>
        </p:txBody>
      </p:sp>
      <p:grpSp>
        <p:nvGrpSpPr>
          <p:cNvPr id="67" name="组合 19"/>
          <p:cNvGrpSpPr/>
          <p:nvPr/>
        </p:nvGrpSpPr>
        <p:grpSpPr>
          <a:xfrm>
            <a:off x="921337" y="2383966"/>
            <a:ext cx="10346055" cy="2986405"/>
            <a:chOff x="921337" y="2104396"/>
            <a:chExt cx="10346055" cy="2986405"/>
          </a:xfrm>
        </p:grpSpPr>
        <p:sp>
          <p:nvSpPr>
            <p:cNvPr id="1048672" name="文本框 7"/>
            <p:cNvSpPr txBox="1"/>
            <p:nvPr/>
          </p:nvSpPr>
          <p:spPr>
            <a:xfrm>
              <a:off x="921337" y="2104396"/>
              <a:ext cx="10346055" cy="953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sz="2800" b="1" dirty="0">
                  <a:latin typeface="Times New Roman" panose="02020603050405020304" pitchFamily="18" charset="0"/>
                  <a:ea typeface="方正小标宋_GBK" panose="02000000000000000000" charset="-122"/>
                  <a:cs typeface="Times New Roman" panose="02020603050405020304" pitchFamily="18" charset="0"/>
                </a:rPr>
                <a:t>Accelerating XOR-Based Erasure Coding using Program</a:t>
              </a:r>
              <a:endParaRPr sz="2800" b="1" dirty="0"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endParaRPr>
            </a:p>
            <a:p>
              <a:pPr algn="ctr"/>
              <a:r>
                <a:rPr sz="2800" b="1" dirty="0">
                  <a:latin typeface="Times New Roman" panose="02020603050405020304" pitchFamily="18" charset="0"/>
                  <a:ea typeface="方正小标宋_GBK" panose="02000000000000000000" charset="-122"/>
                  <a:cs typeface="Times New Roman" panose="02020603050405020304" pitchFamily="18" charset="0"/>
                </a:rPr>
                <a:t>Optimization Techniques</a:t>
              </a:r>
              <a:endParaRPr sz="2800" b="1" dirty="0"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endParaRPr>
            </a:p>
          </p:txBody>
        </p:sp>
        <p:sp>
          <p:nvSpPr>
            <p:cNvPr id="1048673" name="文本框 12"/>
            <p:cNvSpPr txBox="1"/>
            <p:nvPr/>
          </p:nvSpPr>
          <p:spPr>
            <a:xfrm>
              <a:off x="2146998" y="3246519"/>
              <a:ext cx="7898004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方正小标宋_GBK" panose="02000000000000000000" charset="-122"/>
                  <a:cs typeface="Times New Roman" panose="02020603050405020304" pitchFamily="18" charset="0"/>
                </a:rPr>
                <a:t>利用程序优化技术加速基于XOR的</a:t>
              </a:r>
              <a:r>
                <a:rPr lang="zh-CN" altLang="en-US" sz="2000" b="1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方正小标宋_GBK" panose="02000000000000000000" charset="-122"/>
                  <a:cs typeface="Times New Roman" panose="02020603050405020304" pitchFamily="18" charset="0"/>
                </a:rPr>
                <a:t>纠删码</a:t>
              </a:r>
              <a:endParaRPr lang="zh-CN" alt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endParaRPr>
            </a:p>
          </p:txBody>
        </p:sp>
        <p:sp>
          <p:nvSpPr>
            <p:cNvPr id="1048674" name="文本框 15"/>
            <p:cNvSpPr txBox="1"/>
            <p:nvPr/>
          </p:nvSpPr>
          <p:spPr>
            <a:xfrm>
              <a:off x="4803727" y="4168781"/>
              <a:ext cx="2581910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方正小标宋_GBK" panose="02000000000000000000" charset="-122"/>
                  <a:cs typeface="Times New Roman" panose="02020603050405020304" pitchFamily="18" charset="0"/>
                </a:rPr>
                <a:t>汇报人：汪睿阳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方正小标宋_GBK" panose="02000000000000000000" charset="-122"/>
                  <a:cs typeface="Times New Roman" panose="02020603050405020304" pitchFamily="18" charset="0"/>
                </a:rPr>
                <a:t>汇报日期：</a:t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方正小标宋_GBK" panose="02000000000000000000" charset="-122"/>
                  <a:cs typeface="Times New Roman" panose="02020603050405020304" pitchFamily="18" charset="0"/>
                </a:rPr>
                <a:t>2022.12.08</a:t>
              </a:r>
              <a:endPara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2097173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5429885" y="1017270"/>
            <a:ext cx="1329055" cy="952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7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Times New Roman" panose="02020603050405020304" pitchFamily="18" charset="0"/>
              <a:ea typeface="方正小标宋_GBK" panose="02000000000000000000" charset="-122"/>
              <a:cs typeface="Times New Roman" panose="02020603050405020304" pitchFamily="18" charset="0"/>
            </a:endParaRPr>
          </a:p>
        </p:txBody>
      </p:sp>
      <p:sp>
        <p:nvSpPr>
          <p:cNvPr id="1048738" name="矩形: 圆角 4"/>
          <p:cNvSpPr/>
          <p:nvPr/>
        </p:nvSpPr>
        <p:spPr>
          <a:xfrm>
            <a:off x="272981" y="308164"/>
            <a:ext cx="11646039" cy="6241673"/>
          </a:xfrm>
          <a:prstGeom prst="roundRect">
            <a:avLst>
              <a:gd name="adj" fmla="val 37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Times New Roman" panose="02020603050405020304" pitchFamily="18" charset="0"/>
              <a:ea typeface="方正小标宋_GBK" panose="02000000000000000000" charset="-122"/>
              <a:cs typeface="Times New Roman" panose="02020603050405020304" pitchFamily="18" charset="0"/>
            </a:endParaRPr>
          </a:p>
        </p:txBody>
      </p:sp>
      <p:sp>
        <p:nvSpPr>
          <p:cNvPr id="1048739" name="文本框 1"/>
          <p:cNvSpPr txBox="1"/>
          <p:nvPr/>
        </p:nvSpPr>
        <p:spPr>
          <a:xfrm>
            <a:off x="6096000" y="2248071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第</a:t>
            </a: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方正小标宋_GBK" panose="02000000000000000000" charset="-122"/>
              </a:rPr>
              <a:t>三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章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sp>
        <p:nvSpPr>
          <p:cNvPr id="1048740" name="文本框 2"/>
          <p:cNvSpPr txBox="1"/>
          <p:nvPr/>
        </p:nvSpPr>
        <p:spPr>
          <a:xfrm>
            <a:off x="6096000" y="3110451"/>
            <a:ext cx="332465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dist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方正小标宋_GBK" panose="02000000000000000000" charset="-122"/>
              </a:rPr>
              <a:t>研究内容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sp>
        <p:nvSpPr>
          <p:cNvPr id="1048741" name="文本框 5"/>
          <p:cNvSpPr txBox="1"/>
          <p:nvPr/>
        </p:nvSpPr>
        <p:spPr>
          <a:xfrm>
            <a:off x="6096000" y="4267835"/>
            <a:ext cx="3261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dist"/>
            <a:r>
              <a:rPr lang="en-US" altLang="zh-CN" dirty="0"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rPr>
              <a:t>CONTENT</a:t>
            </a:r>
            <a:endParaRPr lang="en-US" altLang="zh-CN" dirty="0">
              <a:latin typeface="Times New Roman" panose="02020603050405020304" pitchFamily="18" charset="0"/>
              <a:ea typeface="方正小标宋_GBK" panose="02000000000000000000" charset="-122"/>
              <a:cs typeface="Times New Roman" panose="02020603050405020304" pitchFamily="18" charset="0"/>
            </a:endParaRPr>
          </a:p>
        </p:txBody>
      </p:sp>
      <p:pic>
        <p:nvPicPr>
          <p:cNvPr id="2097184" name="图片 11" descr="图片包含 游戏机&#10;&#10;描述已自动生成"/>
          <p:cNvPicPr/>
          <p:nvPr/>
        </p:nvPicPr>
        <p:blipFill rotWithShape="1">
          <a:blip r:embed="rId1"/>
          <a:srcRect l="15838" r="15838"/>
          <a:stretch>
            <a:fillRect/>
          </a:stretch>
        </p:blipFill>
        <p:spPr>
          <a:xfrm>
            <a:off x="1325991" y="1578643"/>
            <a:ext cx="3717000" cy="3717000"/>
          </a:xfrm>
          <a:prstGeom prst="ellipse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组合 6"/>
          <p:cNvGrpSpPr/>
          <p:nvPr/>
        </p:nvGrpSpPr>
        <p:grpSpPr>
          <a:xfrm>
            <a:off x="0" y="0"/>
            <a:ext cx="12192000" cy="6858000"/>
            <a:chOff x="0" y="0"/>
            <a:chExt cx="19200" cy="10800"/>
          </a:xfrm>
        </p:grpSpPr>
        <p:sp>
          <p:nvSpPr>
            <p:cNvPr id="1048742" name="矩形 1"/>
            <p:cNvSpPr/>
            <p:nvPr/>
          </p:nvSpPr>
          <p:spPr>
            <a:xfrm>
              <a:off x="0" y="0"/>
              <a:ext cx="19200" cy="108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endParaRPr>
            </a:p>
          </p:txBody>
        </p:sp>
        <p:sp>
          <p:nvSpPr>
            <p:cNvPr id="1048743" name="矩形: 圆角 2"/>
            <p:cNvSpPr/>
            <p:nvPr/>
          </p:nvSpPr>
          <p:spPr>
            <a:xfrm>
              <a:off x="430" y="485"/>
              <a:ext cx="18340" cy="9829"/>
            </a:xfrm>
            <a:prstGeom prst="roundRect">
              <a:avLst>
                <a:gd name="adj" fmla="val 3728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048744" name="文本框 3"/>
          <p:cNvSpPr txBox="1"/>
          <p:nvPr/>
        </p:nvSpPr>
        <p:spPr>
          <a:xfrm>
            <a:off x="797412" y="760357"/>
            <a:ext cx="9486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第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三章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sp>
        <p:nvSpPr>
          <p:cNvPr id="1048745" name="文本框 4"/>
          <p:cNvSpPr txBox="1"/>
          <p:nvPr/>
        </p:nvSpPr>
        <p:spPr>
          <a:xfrm>
            <a:off x="1929635" y="760357"/>
            <a:ext cx="12039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论文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内容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sp>
        <p:nvSpPr>
          <p:cNvPr id="1048746" name="文本框 5"/>
          <p:cNvSpPr txBox="1"/>
          <p:nvPr/>
        </p:nvSpPr>
        <p:spPr>
          <a:xfrm>
            <a:off x="3317240" y="775335"/>
            <a:ext cx="1800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dist"/>
            <a:r>
              <a:rPr lang="en-US" altLang="zh-CN" dirty="0"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rPr>
              <a:t>CONTENT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  <a:cs typeface="Times New Roman" panose="02020603050405020304" pitchFamily="18" charset="0"/>
            </a:endParaRPr>
          </a:p>
        </p:txBody>
      </p:sp>
      <p:sp>
        <p:nvSpPr>
          <p:cNvPr id="1048747" name="矩形 12"/>
          <p:cNvSpPr/>
          <p:nvPr/>
        </p:nvSpPr>
        <p:spPr>
          <a:xfrm>
            <a:off x="3264050" y="3909208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方正小标宋_GBK" panose="02000000000000000000" charset="-122"/>
              </a:rPr>
              <a:t>填写</a:t>
            </a:r>
            <a:endParaRPr lang="en-US" altLang="zh-CN" sz="1600" b="1" dirty="0">
              <a:solidFill>
                <a:schemeClr val="bg1"/>
              </a:solidFill>
              <a:latin typeface="Times New Roman" panose="02020603050405020304" pitchFamily="18" charset="0"/>
              <a:ea typeface="方正小标宋_GBK" panose="02000000000000000000" charset="-122"/>
            </a:endParaRPr>
          </a:p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方正小标宋_GBK" panose="02000000000000000000" charset="-122"/>
              </a:rPr>
              <a:t>标题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cxnSp>
        <p:nvCxnSpPr>
          <p:cNvPr id="3145750" name="直接连接符 23"/>
          <p:cNvCxnSpPr/>
          <p:nvPr/>
        </p:nvCxnSpPr>
        <p:spPr>
          <a:xfrm>
            <a:off x="1842505" y="910273"/>
            <a:ext cx="0" cy="1310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48" name="文本框 8"/>
          <p:cNvSpPr txBox="1"/>
          <p:nvPr/>
        </p:nvSpPr>
        <p:spPr>
          <a:xfrm>
            <a:off x="2094230" y="1594485"/>
            <a:ext cx="80029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SLP</a:t>
            </a:r>
            <a:r>
              <a:rPr lang="zh-CN" alt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（straight-line programs）直线程序广泛应用于程序优化中。</a:t>
            </a:r>
            <a:endParaRPr lang="zh-CN" altLang="en-US" sz="20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endParaRPr lang="zh-CN" altLang="en-US" sz="20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r>
              <a:rPr lang="en-US" altLang="zh-CN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</a:t>
            </a:r>
            <a:r>
              <a:rPr lang="zh-CN" alt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LP是具有单一二进制运算符的程序，没有分支、循环和其他复杂函数。</a:t>
            </a:r>
            <a:endParaRPr lang="zh-CN" altLang="en-US" sz="20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</p:txBody>
      </p:sp>
      <p:pic>
        <p:nvPicPr>
          <p:cNvPr id="209718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4230" y="2854960"/>
            <a:ext cx="6164580" cy="1531620"/>
          </a:xfrm>
          <a:prstGeom prst="rect">
            <a:avLst/>
          </a:prstGeom>
        </p:spPr>
      </p:pic>
      <p:pic>
        <p:nvPicPr>
          <p:cNvPr id="209718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50" y="4493895"/>
            <a:ext cx="4406265" cy="1668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7" name="矩形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48648" name="矩形: 圆角 18"/>
          <p:cNvSpPr/>
          <p:nvPr/>
        </p:nvSpPr>
        <p:spPr>
          <a:xfrm>
            <a:off x="272981" y="308164"/>
            <a:ext cx="11646039" cy="6241673"/>
          </a:xfrm>
          <a:prstGeom prst="roundRect">
            <a:avLst>
              <a:gd name="adj" fmla="val 37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dirty="0"/>
          </a:p>
        </p:txBody>
      </p:sp>
      <p:sp>
        <p:nvSpPr>
          <p:cNvPr id="1048649" name="矩形: 圆角 2"/>
          <p:cNvSpPr/>
          <p:nvPr/>
        </p:nvSpPr>
        <p:spPr>
          <a:xfrm>
            <a:off x="944857" y="2844804"/>
            <a:ext cx="10302286" cy="2679692"/>
          </a:xfrm>
          <a:prstGeom prst="roundRect">
            <a:avLst>
              <a:gd name="adj" fmla="val 1763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650" name="文本框 3"/>
          <p:cNvSpPr txBox="1"/>
          <p:nvPr/>
        </p:nvSpPr>
        <p:spPr>
          <a:xfrm>
            <a:off x="1170940" y="3174365"/>
            <a:ext cx="2757170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391795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使用</a:t>
            </a:r>
            <a:r>
              <a:rPr lang="en-US" altLang="zh-CN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Repair</a:t>
            </a:r>
            <a:r>
              <a:rPr lang="zh-CN" altLang="en-US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进行压缩</a:t>
            </a:r>
            <a:endParaRPr lang="zh-CN" altLang="en-US" sz="1600" dirty="0">
              <a:solidFill>
                <a:srgbClr val="000000">
                  <a:lumMod val="65000"/>
                  <a:lumOff val="35000"/>
                </a:srgbClr>
              </a:solidFill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  <a:p>
            <a:pPr marL="391795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使用启发式</a:t>
            </a:r>
            <a:r>
              <a:rPr lang="en-US" altLang="zh-CN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XorRepair</a:t>
            </a:r>
            <a:r>
              <a:rPr lang="zh-CN" altLang="en-US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压缩</a:t>
            </a:r>
            <a:endParaRPr lang="zh-CN" altLang="en-US" sz="1600" dirty="0">
              <a:solidFill>
                <a:srgbClr val="000000">
                  <a:lumMod val="65000"/>
                  <a:lumOff val="35000"/>
                </a:srgbClr>
              </a:solidFill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1048651" name="文本框 4"/>
          <p:cNvSpPr txBox="1"/>
          <p:nvPr/>
        </p:nvSpPr>
        <p:spPr>
          <a:xfrm>
            <a:off x="5047615" y="3167380"/>
            <a:ext cx="2049780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106045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为了减少内存的访问</a:t>
            </a:r>
            <a:endParaRPr lang="zh-CN" altLang="en-US" sz="1600" dirty="0">
              <a:solidFill>
                <a:srgbClr val="000000">
                  <a:lumMod val="65000"/>
                  <a:lumOff val="35000"/>
                </a:srgbClr>
              </a:solidFill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  <a:p>
            <a:pPr marL="391795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Deforestation</a:t>
            </a:r>
            <a:endParaRPr lang="zh-CN" altLang="en-US" sz="1600" dirty="0">
              <a:solidFill>
                <a:srgbClr val="000000">
                  <a:lumMod val="65000"/>
                  <a:lumOff val="35000"/>
                </a:srgbClr>
              </a:solidFill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1048652" name="文本框 5"/>
          <p:cNvSpPr txBox="1"/>
          <p:nvPr/>
        </p:nvSpPr>
        <p:spPr>
          <a:xfrm>
            <a:off x="8391509" y="3174500"/>
            <a:ext cx="2581666" cy="14770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106045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Times New Roman" panose="02020603050405020304" pitchFamily="18" charset="0"/>
                <a:ea typeface="黑体" panose="02010609060101010101" charset="-122"/>
              </a:rPr>
              <a:t>为了减少缓存缺失</a:t>
            </a:r>
            <a:endParaRPr lang="zh-CN" altLang="en-US" sz="1600" dirty="0">
              <a:solidFill>
                <a:srgbClr val="000000">
                  <a:lumMod val="65000"/>
                  <a:lumOff val="35000"/>
                </a:srgbClr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  <a:p>
            <a:pPr marL="391795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Times New Roman" panose="02020603050405020304" pitchFamily="18" charset="0"/>
                <a:ea typeface="黑体" panose="02010609060101010101" charset="-122"/>
              </a:rPr>
              <a:t>阻塞</a:t>
            </a:r>
            <a:endParaRPr lang="zh-CN" altLang="en-US" sz="1600" dirty="0">
              <a:solidFill>
                <a:srgbClr val="000000">
                  <a:lumMod val="65000"/>
                  <a:lumOff val="35000"/>
                </a:srgbClr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  <a:p>
            <a:pPr marL="391795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Times New Roman" panose="02020603050405020304" pitchFamily="18" charset="0"/>
                <a:ea typeface="黑体" panose="02010609060101010101" charset="-122"/>
              </a:rPr>
              <a:t>红蓝卵石博弈（是缓存优化算法的基础）</a:t>
            </a:r>
            <a:endParaRPr lang="zh-CN" altLang="en-US" sz="1600" dirty="0">
              <a:solidFill>
                <a:srgbClr val="000000">
                  <a:lumMod val="65000"/>
                  <a:lumOff val="35000"/>
                </a:srgbClr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sp>
        <p:nvSpPr>
          <p:cNvPr id="1048653" name="矩形 6"/>
          <p:cNvSpPr/>
          <p:nvPr/>
        </p:nvSpPr>
        <p:spPr>
          <a:xfrm>
            <a:off x="4999878" y="2242401"/>
            <a:ext cx="2135574" cy="1898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048654" name="矩形 7"/>
          <p:cNvSpPr/>
          <p:nvPr/>
        </p:nvSpPr>
        <p:spPr>
          <a:xfrm>
            <a:off x="1481206" y="2242401"/>
            <a:ext cx="2135574" cy="1898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048655" name="矩形 8"/>
          <p:cNvSpPr/>
          <p:nvPr/>
        </p:nvSpPr>
        <p:spPr>
          <a:xfrm>
            <a:off x="8614818" y="2242401"/>
            <a:ext cx="2135574" cy="1898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048656" name="文本框 9"/>
          <p:cNvSpPr txBox="1"/>
          <p:nvPr/>
        </p:nvSpPr>
        <p:spPr>
          <a:xfrm>
            <a:off x="1466216" y="1722725"/>
            <a:ext cx="762000" cy="72390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l"/>
            <a:r>
              <a:rPr lang="en-US" altLang="zh-CN" sz="4800" b="1" spc="300" dirty="0">
                <a:solidFill>
                  <a:srgbClr val="0070C0"/>
                </a:solidFill>
                <a:latin typeface="Impact" panose="020B0806030902050204" pitchFamily="34" charset="0"/>
                <a:ea typeface="+mj-ea"/>
              </a:rPr>
              <a:t>01</a:t>
            </a:r>
            <a:endParaRPr lang="zh-CN" altLang="en-US" sz="4800" b="1" spc="300" dirty="0">
              <a:solidFill>
                <a:srgbClr val="0070C0"/>
              </a:solidFill>
              <a:latin typeface="Impact" panose="020B0806030902050204" pitchFamily="34" charset="0"/>
              <a:ea typeface="+mj-ea"/>
            </a:endParaRPr>
          </a:p>
        </p:txBody>
      </p:sp>
      <p:sp>
        <p:nvSpPr>
          <p:cNvPr id="1048657" name="文本框 10"/>
          <p:cNvSpPr txBox="1"/>
          <p:nvPr/>
        </p:nvSpPr>
        <p:spPr>
          <a:xfrm>
            <a:off x="2307985" y="1922881"/>
            <a:ext cx="787401" cy="48768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l"/>
            <a:r>
              <a:rPr lang="zh-CN" altLang="en-US" sz="2800" b="1" spc="300" dirty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</a:rPr>
              <a:t>压缩</a:t>
            </a:r>
            <a:endParaRPr lang="zh-CN" altLang="en-US" sz="2800" b="1" spc="300" dirty="0">
              <a:solidFill>
                <a:srgbClr val="0070C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48658" name="文本框 11"/>
          <p:cNvSpPr txBox="1"/>
          <p:nvPr/>
        </p:nvSpPr>
        <p:spPr>
          <a:xfrm>
            <a:off x="4999879" y="1722725"/>
            <a:ext cx="761999" cy="72390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l"/>
            <a:r>
              <a:rPr lang="en-US" altLang="zh-CN" sz="4800" b="1" spc="300" dirty="0">
                <a:solidFill>
                  <a:srgbClr val="0070C0"/>
                </a:solidFill>
                <a:latin typeface="Impact" panose="020B0806030902050204" pitchFamily="34" charset="0"/>
                <a:ea typeface="+mj-ea"/>
              </a:rPr>
              <a:t>02</a:t>
            </a:r>
            <a:endParaRPr lang="zh-CN" altLang="en-US" sz="4800" b="1" spc="300" dirty="0">
              <a:solidFill>
                <a:srgbClr val="0070C0"/>
              </a:solidFill>
              <a:latin typeface="Impact" panose="020B0806030902050204" pitchFamily="34" charset="0"/>
              <a:ea typeface="+mj-ea"/>
            </a:endParaRPr>
          </a:p>
        </p:txBody>
      </p:sp>
      <p:sp>
        <p:nvSpPr>
          <p:cNvPr id="1048659" name="文本框 12"/>
          <p:cNvSpPr txBox="1"/>
          <p:nvPr/>
        </p:nvSpPr>
        <p:spPr>
          <a:xfrm>
            <a:off x="5841648" y="1922881"/>
            <a:ext cx="787401" cy="48768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l"/>
            <a:r>
              <a:rPr lang="zh-CN" altLang="en-US" sz="2800" b="1" spc="300" dirty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</a:rPr>
              <a:t>融合</a:t>
            </a:r>
            <a:endParaRPr lang="zh-CN" altLang="en-US" sz="2800" b="1" spc="300" dirty="0">
              <a:solidFill>
                <a:srgbClr val="0070C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48660" name="文本框 13"/>
          <p:cNvSpPr txBox="1"/>
          <p:nvPr/>
        </p:nvSpPr>
        <p:spPr>
          <a:xfrm>
            <a:off x="8608884" y="1722725"/>
            <a:ext cx="761999" cy="72390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l"/>
            <a:r>
              <a:rPr lang="en-US" altLang="zh-CN" sz="4800" b="1" spc="300" dirty="0">
                <a:solidFill>
                  <a:srgbClr val="0070C0"/>
                </a:solidFill>
                <a:latin typeface="Impact" panose="020B0806030902050204" pitchFamily="34" charset="0"/>
                <a:ea typeface="+mj-ea"/>
              </a:rPr>
              <a:t>03</a:t>
            </a:r>
            <a:endParaRPr lang="zh-CN" altLang="en-US" sz="4800" b="1" spc="300" dirty="0">
              <a:solidFill>
                <a:srgbClr val="0070C0"/>
              </a:solidFill>
              <a:latin typeface="Impact" panose="020B0806030902050204" pitchFamily="34" charset="0"/>
              <a:ea typeface="+mj-ea"/>
            </a:endParaRPr>
          </a:p>
        </p:txBody>
      </p:sp>
      <p:sp>
        <p:nvSpPr>
          <p:cNvPr id="1048661" name="文本框 14"/>
          <p:cNvSpPr txBox="1"/>
          <p:nvPr/>
        </p:nvSpPr>
        <p:spPr>
          <a:xfrm>
            <a:off x="9450653" y="1922881"/>
            <a:ext cx="787401" cy="48768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l"/>
            <a:r>
              <a:rPr lang="zh-CN" altLang="en-US" sz="2800" b="1" spc="300" dirty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</a:rPr>
              <a:t>调度</a:t>
            </a:r>
            <a:endParaRPr lang="zh-CN" altLang="en-US" sz="2800" b="1" spc="300" dirty="0">
              <a:solidFill>
                <a:srgbClr val="0070C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3145742" name="直接连接符 15"/>
          <p:cNvCxnSpPr/>
          <p:nvPr/>
        </p:nvCxnSpPr>
        <p:spPr>
          <a:xfrm>
            <a:off x="4176603" y="3060998"/>
            <a:ext cx="0" cy="2263515"/>
          </a:xfrm>
          <a:prstGeom prst="line">
            <a:avLst/>
          </a:prstGeom>
          <a:ln>
            <a:gradFill>
              <a:gsLst>
                <a:gs pos="0">
                  <a:srgbClr val="0070C0">
                    <a:alpha val="0"/>
                  </a:srgbClr>
                </a:gs>
                <a:gs pos="50000">
                  <a:srgbClr val="0070C0"/>
                </a:gs>
                <a:gs pos="100000">
                  <a:srgbClr val="0070C0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3" name="直接连接符 16"/>
          <p:cNvCxnSpPr/>
          <p:nvPr/>
        </p:nvCxnSpPr>
        <p:spPr>
          <a:xfrm>
            <a:off x="7967671" y="3060998"/>
            <a:ext cx="0" cy="2263515"/>
          </a:xfrm>
          <a:prstGeom prst="line">
            <a:avLst/>
          </a:prstGeom>
          <a:ln>
            <a:gradFill>
              <a:gsLst>
                <a:gs pos="0">
                  <a:srgbClr val="0070C0">
                    <a:alpha val="0"/>
                  </a:srgbClr>
                </a:gs>
                <a:gs pos="50000">
                  <a:srgbClr val="0070C0"/>
                </a:gs>
                <a:gs pos="100000">
                  <a:srgbClr val="0070C0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62" name="文本框 1"/>
          <p:cNvSpPr txBox="1"/>
          <p:nvPr/>
        </p:nvSpPr>
        <p:spPr>
          <a:xfrm>
            <a:off x="797412" y="760357"/>
            <a:ext cx="9486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第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三章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sp>
        <p:nvSpPr>
          <p:cNvPr id="1048663" name="文本框 23"/>
          <p:cNvSpPr txBox="1"/>
          <p:nvPr/>
        </p:nvSpPr>
        <p:spPr>
          <a:xfrm>
            <a:off x="1929635" y="760357"/>
            <a:ext cx="12039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论文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内容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sp>
        <p:nvSpPr>
          <p:cNvPr id="1048664" name="文本框 24"/>
          <p:cNvSpPr txBox="1"/>
          <p:nvPr/>
        </p:nvSpPr>
        <p:spPr>
          <a:xfrm>
            <a:off x="3317240" y="775335"/>
            <a:ext cx="1800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dist"/>
            <a:r>
              <a:rPr lang="en-US" altLang="zh-CN" dirty="0"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rPr>
              <a:t>CONTENT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  <a:cs typeface="Times New Roman" panose="02020603050405020304" pitchFamily="18" charset="0"/>
            </a:endParaRPr>
          </a:p>
        </p:txBody>
      </p:sp>
      <p:cxnSp>
        <p:nvCxnSpPr>
          <p:cNvPr id="3145744" name="直接连接符 25"/>
          <p:cNvCxnSpPr/>
          <p:nvPr/>
        </p:nvCxnSpPr>
        <p:spPr>
          <a:xfrm>
            <a:off x="1842505" y="910273"/>
            <a:ext cx="0" cy="1310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6"/>
          <p:cNvGrpSpPr/>
          <p:nvPr/>
        </p:nvGrpSpPr>
        <p:grpSpPr>
          <a:xfrm>
            <a:off x="0" y="0"/>
            <a:ext cx="12192000" cy="6858000"/>
            <a:chOff x="0" y="0"/>
            <a:chExt cx="19200" cy="10800"/>
          </a:xfrm>
        </p:grpSpPr>
        <p:sp>
          <p:nvSpPr>
            <p:cNvPr id="1048626" name="矩形 1"/>
            <p:cNvSpPr/>
            <p:nvPr/>
          </p:nvSpPr>
          <p:spPr>
            <a:xfrm>
              <a:off x="0" y="0"/>
              <a:ext cx="19200" cy="108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>
                  <a:latin typeface="Times New Roman" panose="02020603050405020304" pitchFamily="18" charset="0"/>
                  <a:ea typeface="方正小标宋_GBK" panose="02000000000000000000" charset="-122"/>
                  <a:cs typeface="Times New Roman" panose="02020603050405020304" pitchFamily="18" charset="0"/>
                </a:rPr>
                <a:t>![[Pasted image 20221201150353.png]]</a:t>
              </a:r>
              <a:endParaRPr lang="en-US"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endParaRPr>
            </a:p>
          </p:txBody>
        </p:sp>
        <p:sp>
          <p:nvSpPr>
            <p:cNvPr id="1048627" name="矩形: 圆角 2"/>
            <p:cNvSpPr/>
            <p:nvPr/>
          </p:nvSpPr>
          <p:spPr>
            <a:xfrm>
              <a:off x="430" y="485"/>
              <a:ext cx="18340" cy="9829"/>
            </a:xfrm>
            <a:prstGeom prst="roundRect">
              <a:avLst>
                <a:gd name="adj" fmla="val 3728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>
                  <a:latin typeface="Times New Roman" panose="02020603050405020304" pitchFamily="18" charset="0"/>
                  <a:ea typeface="方正小标宋_GBK" panose="02000000000000000000" charset="-122"/>
                  <a:cs typeface="Times New Roman" panose="02020603050405020304" pitchFamily="18" charset="0"/>
                </a:rPr>
                <a:t>![[Pasted image 20221201150353.png]]</a:t>
              </a:r>
              <a:endParaRPr lang="en-US"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048628" name="文本框 3"/>
          <p:cNvSpPr txBox="1"/>
          <p:nvPr/>
        </p:nvSpPr>
        <p:spPr>
          <a:xfrm>
            <a:off x="797412" y="760357"/>
            <a:ext cx="9486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第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三章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sp>
        <p:nvSpPr>
          <p:cNvPr id="1048629" name="文本框 4"/>
          <p:cNvSpPr txBox="1"/>
          <p:nvPr/>
        </p:nvSpPr>
        <p:spPr>
          <a:xfrm>
            <a:off x="1929635" y="760357"/>
            <a:ext cx="12039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论文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内容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sp>
        <p:nvSpPr>
          <p:cNvPr id="1048630" name="文本框 5"/>
          <p:cNvSpPr txBox="1"/>
          <p:nvPr/>
        </p:nvSpPr>
        <p:spPr>
          <a:xfrm>
            <a:off x="3317240" y="775335"/>
            <a:ext cx="1800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dist"/>
            <a:r>
              <a:rPr lang="en-US" altLang="zh-CN" dirty="0"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rPr>
              <a:t>CONTENT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  <a:cs typeface="Times New Roman" panose="02020603050405020304" pitchFamily="18" charset="0"/>
            </a:endParaRPr>
          </a:p>
        </p:txBody>
      </p:sp>
      <p:sp>
        <p:nvSpPr>
          <p:cNvPr id="1048631" name="矩形 12"/>
          <p:cNvSpPr/>
          <p:nvPr/>
        </p:nvSpPr>
        <p:spPr>
          <a:xfrm>
            <a:off x="3264050" y="3909208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方正小标宋_GBK" panose="02000000000000000000" charset="-122"/>
              </a:rPr>
              <a:t>填写</a:t>
            </a:r>
            <a:endParaRPr lang="en-US" altLang="zh-CN" sz="1600" b="1" dirty="0">
              <a:solidFill>
                <a:schemeClr val="bg1"/>
              </a:solidFill>
              <a:latin typeface="Times New Roman" panose="02020603050405020304" pitchFamily="18" charset="0"/>
              <a:ea typeface="方正小标宋_GBK" panose="02000000000000000000" charset="-122"/>
            </a:endParaRPr>
          </a:p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方正小标宋_GBK" panose="02000000000000000000" charset="-122"/>
              </a:rPr>
              <a:t>标题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cxnSp>
        <p:nvCxnSpPr>
          <p:cNvPr id="3145737" name="直接连接符 23"/>
          <p:cNvCxnSpPr/>
          <p:nvPr/>
        </p:nvCxnSpPr>
        <p:spPr>
          <a:xfrm>
            <a:off x="1842505" y="910273"/>
            <a:ext cx="0" cy="1310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2" name="文本框 7"/>
          <p:cNvSpPr txBox="1"/>
          <p:nvPr/>
        </p:nvSpPr>
        <p:spPr>
          <a:xfrm>
            <a:off x="3227705" y="1371600"/>
            <a:ext cx="5737225" cy="57911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减少</a:t>
            </a:r>
            <a:r>
              <a:rPr lang="en-US" altLang="zh-CN" sz="2800" b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XOR</a:t>
            </a:r>
            <a:r>
              <a:rPr lang="zh-CN" altLang="en-US" sz="2800" b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的数量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(</a:t>
            </a:r>
            <a:r>
              <a:rPr lang="zh-CN" altLang="en-US" sz="20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使用带有</a:t>
            </a:r>
            <a:r>
              <a:rPr lang="en-US" altLang="zh-CN" sz="20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XOR</a:t>
            </a:r>
            <a:r>
              <a:rPr lang="zh-CN" altLang="en-US" sz="20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算子的</a:t>
            </a:r>
            <a:r>
              <a:rPr lang="en-US" altLang="zh-CN" sz="20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SLP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)</a:t>
            </a:r>
            <a:endParaRPr lang="en-US" altLang="zh-CN" sz="2000" b="1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1048633" name="文本框 9"/>
          <p:cNvSpPr txBox="1"/>
          <p:nvPr/>
        </p:nvSpPr>
        <p:spPr>
          <a:xfrm>
            <a:off x="1304290" y="2552065"/>
            <a:ext cx="451358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zh-CN" alt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为了优化SLP，作者</a:t>
            </a:r>
            <a:r>
              <a:rPr lang="en-US" altLang="zh-CN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没有通过解决难以解决的优化问题来搜索最短的SLPs，而是采用了语法压缩理论中的语法压缩算法</a:t>
            </a:r>
            <a:r>
              <a:rPr lang="en-US" altLang="zh-CN" sz="2000" b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RePair</a:t>
            </a:r>
            <a:r>
              <a:rPr lang="en-US" altLang="zh-CN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作为启发式算法。</a:t>
            </a:r>
            <a:endParaRPr lang="en-US" altLang="zh-CN" sz="20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altLang="zh-CN" sz="20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RePair将八个XOR减少到五个</a:t>
            </a:r>
            <a:r>
              <a:rPr lang="zh-CN" alt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。👉</a:t>
            </a:r>
            <a:endParaRPr lang="zh-CN" altLang="en-US" sz="20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</p:txBody>
      </p:sp>
      <p:pic>
        <p:nvPicPr>
          <p:cNvPr id="2097170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7590" y="1983105"/>
            <a:ext cx="4033520" cy="1398270"/>
          </a:xfrm>
          <a:prstGeom prst="rect">
            <a:avLst/>
          </a:prstGeom>
        </p:spPr>
      </p:pic>
      <p:pic>
        <p:nvPicPr>
          <p:cNvPr id="2097171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455" y="3561080"/>
            <a:ext cx="4725035" cy="2167890"/>
          </a:xfrm>
          <a:prstGeom prst="rect">
            <a:avLst/>
          </a:prstGeom>
        </p:spPr>
      </p:pic>
      <p:cxnSp>
        <p:nvCxnSpPr>
          <p:cNvPr id="3145738" name="直接连接符 17"/>
          <p:cNvCxnSpPr/>
          <p:nvPr/>
        </p:nvCxnSpPr>
        <p:spPr>
          <a:xfrm flipH="1" flipV="1">
            <a:off x="6391634" y="3470689"/>
            <a:ext cx="4795520" cy="317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9" name="直接连接符 13"/>
          <p:cNvCxnSpPr/>
          <p:nvPr/>
        </p:nvCxnSpPr>
        <p:spPr>
          <a:xfrm>
            <a:off x="6095573" y="2297728"/>
            <a:ext cx="0" cy="2263515"/>
          </a:xfrm>
          <a:prstGeom prst="line">
            <a:avLst/>
          </a:prstGeom>
          <a:ln>
            <a:gradFill>
              <a:gsLst>
                <a:gs pos="0">
                  <a:srgbClr val="0070C0">
                    <a:alpha val="0"/>
                  </a:srgbClr>
                </a:gs>
                <a:gs pos="50000">
                  <a:srgbClr val="0070C0"/>
                </a:gs>
                <a:gs pos="100000">
                  <a:srgbClr val="0070C0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6"/>
          <p:cNvGrpSpPr/>
          <p:nvPr/>
        </p:nvGrpSpPr>
        <p:grpSpPr>
          <a:xfrm>
            <a:off x="0" y="0"/>
            <a:ext cx="12192000" cy="6858000"/>
            <a:chOff x="0" y="0"/>
            <a:chExt cx="19200" cy="10800"/>
          </a:xfrm>
        </p:grpSpPr>
        <p:sp>
          <p:nvSpPr>
            <p:cNvPr id="1048606" name="矩形 1"/>
            <p:cNvSpPr/>
            <p:nvPr/>
          </p:nvSpPr>
          <p:spPr>
            <a:xfrm>
              <a:off x="0" y="0"/>
              <a:ext cx="19200" cy="108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>
                  <a:latin typeface="Times New Roman" panose="02020603050405020304" pitchFamily="18" charset="0"/>
                  <a:ea typeface="方正小标宋_GBK" panose="02000000000000000000" charset="-122"/>
                  <a:cs typeface="Times New Roman" panose="02020603050405020304" pitchFamily="18" charset="0"/>
                </a:rPr>
                <a:t>![[Pasted image 20221201150353.png]]</a:t>
              </a:r>
              <a:endParaRPr lang="en-US"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endParaRPr>
            </a:p>
          </p:txBody>
        </p:sp>
        <p:sp>
          <p:nvSpPr>
            <p:cNvPr id="1048607" name="矩形: 圆角 2"/>
            <p:cNvSpPr/>
            <p:nvPr/>
          </p:nvSpPr>
          <p:spPr>
            <a:xfrm>
              <a:off x="430" y="485"/>
              <a:ext cx="18340" cy="9829"/>
            </a:xfrm>
            <a:prstGeom prst="roundRect">
              <a:avLst>
                <a:gd name="adj" fmla="val 3728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>
                  <a:latin typeface="Times New Roman" panose="02020603050405020304" pitchFamily="18" charset="0"/>
                  <a:ea typeface="方正小标宋_GBK" panose="02000000000000000000" charset="-122"/>
                  <a:cs typeface="Times New Roman" panose="02020603050405020304" pitchFamily="18" charset="0"/>
                </a:rPr>
                <a:t>![[Pasted image 20221201150353.png]]</a:t>
              </a:r>
              <a:endParaRPr lang="en-US"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048608" name="文本框 3"/>
          <p:cNvSpPr txBox="1"/>
          <p:nvPr/>
        </p:nvSpPr>
        <p:spPr>
          <a:xfrm>
            <a:off x="797412" y="760357"/>
            <a:ext cx="9486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第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三章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sp>
        <p:nvSpPr>
          <p:cNvPr id="1048609" name="文本框 4"/>
          <p:cNvSpPr txBox="1"/>
          <p:nvPr/>
        </p:nvSpPr>
        <p:spPr>
          <a:xfrm>
            <a:off x="1929635" y="760357"/>
            <a:ext cx="12039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论文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内容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sp>
        <p:nvSpPr>
          <p:cNvPr id="1048610" name="文本框 5"/>
          <p:cNvSpPr txBox="1"/>
          <p:nvPr/>
        </p:nvSpPr>
        <p:spPr>
          <a:xfrm>
            <a:off x="3317240" y="775335"/>
            <a:ext cx="1800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dist"/>
            <a:r>
              <a:rPr lang="en-US" altLang="zh-CN" dirty="0"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rPr>
              <a:t>CONTENT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  <a:cs typeface="Times New Roman" panose="02020603050405020304" pitchFamily="18" charset="0"/>
            </a:endParaRPr>
          </a:p>
        </p:txBody>
      </p:sp>
      <p:sp>
        <p:nvSpPr>
          <p:cNvPr id="1048611" name="矩形 12"/>
          <p:cNvSpPr/>
          <p:nvPr/>
        </p:nvSpPr>
        <p:spPr>
          <a:xfrm>
            <a:off x="3264050" y="3909208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方正小标宋_GBK" panose="02000000000000000000" charset="-122"/>
              </a:rPr>
              <a:t>填写</a:t>
            </a:r>
            <a:endParaRPr lang="en-US" altLang="zh-CN" sz="1600" b="1" dirty="0">
              <a:solidFill>
                <a:schemeClr val="bg1"/>
              </a:solidFill>
              <a:latin typeface="Times New Roman" panose="02020603050405020304" pitchFamily="18" charset="0"/>
              <a:ea typeface="方正小标宋_GBK" panose="02000000000000000000" charset="-122"/>
            </a:endParaRPr>
          </a:p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方正小标宋_GBK" panose="02000000000000000000" charset="-122"/>
              </a:rPr>
              <a:t>标题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cxnSp>
        <p:nvCxnSpPr>
          <p:cNvPr id="3145732" name="直接连接符 23"/>
          <p:cNvCxnSpPr/>
          <p:nvPr/>
        </p:nvCxnSpPr>
        <p:spPr>
          <a:xfrm>
            <a:off x="1842505" y="910273"/>
            <a:ext cx="0" cy="1310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12" name="文本框 7"/>
          <p:cNvSpPr txBox="1"/>
          <p:nvPr/>
        </p:nvSpPr>
        <p:spPr>
          <a:xfrm>
            <a:off x="3223260" y="1363980"/>
            <a:ext cx="5745480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减少</a:t>
            </a:r>
            <a:r>
              <a:rPr lang="en-US" altLang="zh-CN" sz="2800" b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XOR</a:t>
            </a:r>
            <a:r>
              <a:rPr lang="zh-CN" altLang="en-US" sz="2800" b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的数量</a:t>
            </a:r>
            <a:r>
              <a:rPr lang="zh-CN" altLang="en-US" sz="20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(</a:t>
            </a:r>
            <a:r>
              <a:rPr lang="zh-CN" altLang="en-US" sz="20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使用带有XOR算子的SLP</a:t>
            </a:r>
            <a:r>
              <a:rPr lang="zh-CN" altLang="en-US" sz="20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)</a:t>
            </a:r>
            <a:endParaRPr lang="zh-CN" altLang="en-US" sz="2000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1048613" name="文本框 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013460" y="2163445"/>
            <a:ext cx="4882515" cy="311213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</p:spPr>
        <p:txBody>
          <a:bodyPr/>
          <a:p>
            <a:r>
              <a:rPr lang="zh-CN" altLang="en-US">
                <a:noFill/>
              </a:rPr>
              <a:t> </a:t>
            </a:r>
            <a:endParaRPr lang="zh-CN" altLang="en-US">
              <a:noFill/>
            </a:endParaRPr>
          </a:p>
        </p:txBody>
      </p:sp>
      <p:cxnSp>
        <p:nvCxnSpPr>
          <p:cNvPr id="3145733" name="直接连接符 17"/>
          <p:cNvCxnSpPr/>
          <p:nvPr/>
        </p:nvCxnSpPr>
        <p:spPr>
          <a:xfrm flipH="1" flipV="1">
            <a:off x="6391634" y="3958369"/>
            <a:ext cx="4795520" cy="317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97161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910" y="2260600"/>
            <a:ext cx="4185920" cy="1610995"/>
          </a:xfrm>
          <a:prstGeom prst="rect">
            <a:avLst/>
          </a:prstGeom>
        </p:spPr>
      </p:pic>
      <p:pic>
        <p:nvPicPr>
          <p:cNvPr id="2097162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910" y="4048760"/>
            <a:ext cx="4594860" cy="883920"/>
          </a:xfrm>
          <a:prstGeom prst="rect">
            <a:avLst/>
          </a:prstGeom>
        </p:spPr>
      </p:pic>
      <p:sp>
        <p:nvSpPr>
          <p:cNvPr id="1048614" name="文本框 14"/>
          <p:cNvSpPr txBox="1"/>
          <p:nvPr/>
        </p:nvSpPr>
        <p:spPr>
          <a:xfrm>
            <a:off x="8533130" y="5019675"/>
            <a:ext cx="11125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1200" b="1">
                <a:solidFill>
                  <a:schemeClr val="bg1">
                    <a:lumMod val="50000"/>
                  </a:schemeClr>
                </a:solidFill>
              </a:rPr>
              <a:t>a⊕a⊕b = b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145734" name="直接连接符 16"/>
          <p:cNvCxnSpPr/>
          <p:nvPr/>
        </p:nvCxnSpPr>
        <p:spPr>
          <a:xfrm>
            <a:off x="6095573" y="2297728"/>
            <a:ext cx="0" cy="2263515"/>
          </a:xfrm>
          <a:prstGeom prst="line">
            <a:avLst/>
          </a:prstGeom>
          <a:ln>
            <a:gradFill>
              <a:gsLst>
                <a:gs pos="0">
                  <a:srgbClr val="0070C0">
                    <a:alpha val="0"/>
                  </a:srgbClr>
                </a:gs>
                <a:gs pos="50000">
                  <a:srgbClr val="0070C0"/>
                </a:gs>
                <a:gs pos="100000">
                  <a:srgbClr val="0070C0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6"/>
          <p:cNvGrpSpPr/>
          <p:nvPr/>
        </p:nvGrpSpPr>
        <p:grpSpPr>
          <a:xfrm>
            <a:off x="0" y="0"/>
            <a:ext cx="12192000" cy="6858000"/>
            <a:chOff x="0" y="0"/>
            <a:chExt cx="19200" cy="10800"/>
          </a:xfrm>
        </p:grpSpPr>
        <p:sp>
          <p:nvSpPr>
            <p:cNvPr id="1048584" name="矩形 1"/>
            <p:cNvSpPr/>
            <p:nvPr/>
          </p:nvSpPr>
          <p:spPr>
            <a:xfrm>
              <a:off x="0" y="0"/>
              <a:ext cx="19200" cy="108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>
                  <a:latin typeface="Times New Roman" panose="02020603050405020304" pitchFamily="18" charset="0"/>
                  <a:ea typeface="方正小标宋_GBK" panose="02000000000000000000" charset="-122"/>
                  <a:cs typeface="Times New Roman" panose="02020603050405020304" pitchFamily="18" charset="0"/>
                </a:rPr>
                <a:t>![[Pasted image 20221201150353.png]]</a:t>
              </a:r>
              <a:endParaRPr lang="en-US"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endParaRPr>
            </a:p>
          </p:txBody>
        </p:sp>
        <p:sp>
          <p:nvSpPr>
            <p:cNvPr id="1048585" name="矩形: 圆角 2"/>
            <p:cNvSpPr/>
            <p:nvPr/>
          </p:nvSpPr>
          <p:spPr>
            <a:xfrm>
              <a:off x="430" y="485"/>
              <a:ext cx="18340" cy="9829"/>
            </a:xfrm>
            <a:prstGeom prst="roundRect">
              <a:avLst>
                <a:gd name="adj" fmla="val 3728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>
                  <a:latin typeface="Times New Roman" panose="02020603050405020304" pitchFamily="18" charset="0"/>
                  <a:ea typeface="方正小标宋_GBK" panose="02000000000000000000" charset="-122"/>
                  <a:cs typeface="Times New Roman" panose="02020603050405020304" pitchFamily="18" charset="0"/>
                </a:rPr>
                <a:t>![[Pasted image 20221201150353.png]]</a:t>
              </a:r>
              <a:endParaRPr lang="en-US"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048586" name="文本框 3"/>
          <p:cNvSpPr txBox="1"/>
          <p:nvPr/>
        </p:nvSpPr>
        <p:spPr>
          <a:xfrm>
            <a:off x="797412" y="760357"/>
            <a:ext cx="9486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第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三章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sp>
        <p:nvSpPr>
          <p:cNvPr id="1048587" name="文本框 4"/>
          <p:cNvSpPr txBox="1"/>
          <p:nvPr/>
        </p:nvSpPr>
        <p:spPr>
          <a:xfrm>
            <a:off x="1929635" y="760357"/>
            <a:ext cx="12039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论文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内容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sp>
        <p:nvSpPr>
          <p:cNvPr id="1048588" name="文本框 5"/>
          <p:cNvSpPr txBox="1"/>
          <p:nvPr/>
        </p:nvSpPr>
        <p:spPr>
          <a:xfrm>
            <a:off x="3317240" y="775335"/>
            <a:ext cx="1800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dist"/>
            <a:r>
              <a:rPr lang="en-US" altLang="zh-CN" dirty="0"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rPr>
              <a:t>CONTENT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  <a:cs typeface="Times New Roman" panose="02020603050405020304" pitchFamily="18" charset="0"/>
            </a:endParaRPr>
          </a:p>
        </p:txBody>
      </p:sp>
      <p:sp>
        <p:nvSpPr>
          <p:cNvPr id="1048589" name="矩形 12"/>
          <p:cNvSpPr/>
          <p:nvPr/>
        </p:nvSpPr>
        <p:spPr>
          <a:xfrm>
            <a:off x="3264050" y="3909208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方正小标宋_GBK" panose="02000000000000000000" charset="-122"/>
              </a:rPr>
              <a:t>填写</a:t>
            </a:r>
            <a:endParaRPr lang="en-US" altLang="zh-CN" sz="1600" b="1" dirty="0">
              <a:solidFill>
                <a:schemeClr val="bg1"/>
              </a:solidFill>
              <a:latin typeface="Times New Roman" panose="02020603050405020304" pitchFamily="18" charset="0"/>
              <a:ea typeface="方正小标宋_GBK" panose="02000000000000000000" charset="-122"/>
            </a:endParaRPr>
          </a:p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方正小标宋_GBK" panose="02000000000000000000" charset="-122"/>
              </a:rPr>
              <a:t>标题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cxnSp>
        <p:nvCxnSpPr>
          <p:cNvPr id="3145728" name="直接连接符 23"/>
          <p:cNvCxnSpPr/>
          <p:nvPr/>
        </p:nvCxnSpPr>
        <p:spPr>
          <a:xfrm>
            <a:off x="1842505" y="910273"/>
            <a:ext cx="0" cy="1310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590" name="文本框 7"/>
          <p:cNvSpPr txBox="1"/>
          <p:nvPr/>
        </p:nvSpPr>
        <p:spPr>
          <a:xfrm>
            <a:off x="2508250" y="1371600"/>
            <a:ext cx="7175500" cy="57911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减少内存访问</a:t>
            </a:r>
            <a:r>
              <a:rPr lang="zh-CN" altLang="en-US" sz="20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(</a:t>
            </a:r>
            <a:r>
              <a:rPr lang="zh-CN" altLang="en-US" sz="20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使用</a:t>
            </a:r>
            <a:r>
              <a:rPr lang="zh-CN" altLang="en-US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Deforestation</a:t>
            </a:r>
            <a:r>
              <a:rPr lang="zh-CN" altLang="en-US" sz="20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减少</a:t>
            </a:r>
            <a:r>
              <a:rPr lang="en-US" altLang="zh-CN" sz="20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SLP</a:t>
            </a:r>
            <a:r>
              <a:rPr lang="zh-CN" altLang="en-US" sz="20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的内存访问量</a:t>
            </a:r>
            <a:r>
              <a:rPr lang="en-US" altLang="zh-CN" sz="20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2000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48591" name="文本框 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33450" y="2178685"/>
            <a:ext cx="5054600" cy="298005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</p:spPr>
        <p:txBody>
          <a:bodyPr/>
          <a:p>
            <a:r>
              <a:rPr lang="zh-CN" altLang="en-US">
                <a:noFill/>
              </a:rPr>
              <a:t> </a:t>
            </a:r>
            <a:endParaRPr lang="zh-CN" altLang="en-US">
              <a:noFill/>
            </a:endParaRPr>
          </a:p>
        </p:txBody>
      </p:sp>
      <p:cxnSp>
        <p:nvCxnSpPr>
          <p:cNvPr id="3145729" name="直接连接符 17"/>
          <p:cNvCxnSpPr/>
          <p:nvPr/>
        </p:nvCxnSpPr>
        <p:spPr>
          <a:xfrm flipH="1">
            <a:off x="6399889" y="3569749"/>
            <a:ext cx="4495165" cy="571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97152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710" y="2393950"/>
            <a:ext cx="4495800" cy="937260"/>
          </a:xfrm>
          <a:prstGeom prst="rect">
            <a:avLst/>
          </a:prstGeom>
        </p:spPr>
      </p:pic>
      <p:pic>
        <p:nvPicPr>
          <p:cNvPr id="2097153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290" y="3726815"/>
            <a:ext cx="4358640" cy="1363980"/>
          </a:xfrm>
          <a:prstGeom prst="rect">
            <a:avLst/>
          </a:prstGeom>
        </p:spPr>
      </p:pic>
      <p:pic>
        <p:nvPicPr>
          <p:cNvPr id="2097154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390" y="5295265"/>
            <a:ext cx="3810000" cy="350520"/>
          </a:xfrm>
          <a:prstGeom prst="rect">
            <a:avLst/>
          </a:prstGeom>
        </p:spPr>
      </p:pic>
      <p:pic>
        <p:nvPicPr>
          <p:cNvPr id="2097155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860" y="5699125"/>
            <a:ext cx="2773680" cy="358140"/>
          </a:xfrm>
          <a:prstGeom prst="rect">
            <a:avLst/>
          </a:prstGeom>
        </p:spPr>
      </p:pic>
      <p:pic>
        <p:nvPicPr>
          <p:cNvPr id="2097156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5710" y="5241925"/>
            <a:ext cx="3558540" cy="403860"/>
          </a:xfrm>
          <a:prstGeom prst="rect">
            <a:avLst/>
          </a:prstGeom>
        </p:spPr>
      </p:pic>
      <p:pic>
        <p:nvPicPr>
          <p:cNvPr id="2097157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4290" y="5645785"/>
            <a:ext cx="2506980" cy="487680"/>
          </a:xfrm>
          <a:prstGeom prst="rect">
            <a:avLst/>
          </a:prstGeom>
        </p:spPr>
      </p:pic>
      <p:cxnSp>
        <p:nvCxnSpPr>
          <p:cNvPr id="3145730" name="直接连接符 20"/>
          <p:cNvCxnSpPr/>
          <p:nvPr/>
        </p:nvCxnSpPr>
        <p:spPr>
          <a:xfrm>
            <a:off x="6095573" y="2297728"/>
            <a:ext cx="0" cy="2263515"/>
          </a:xfrm>
          <a:prstGeom prst="line">
            <a:avLst/>
          </a:prstGeom>
          <a:ln>
            <a:gradFill>
              <a:gsLst>
                <a:gs pos="0">
                  <a:srgbClr val="0070C0">
                    <a:alpha val="0"/>
                  </a:srgbClr>
                </a:gs>
                <a:gs pos="50000">
                  <a:srgbClr val="0070C0"/>
                </a:gs>
                <a:gs pos="100000">
                  <a:srgbClr val="0070C0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6"/>
          <p:cNvGrpSpPr/>
          <p:nvPr/>
        </p:nvGrpSpPr>
        <p:grpSpPr>
          <a:xfrm>
            <a:off x="0" y="0"/>
            <a:ext cx="12192000" cy="6858000"/>
            <a:chOff x="0" y="0"/>
            <a:chExt cx="19200" cy="10800"/>
          </a:xfrm>
        </p:grpSpPr>
        <p:sp>
          <p:nvSpPr>
            <p:cNvPr id="1048594" name="矩形 1"/>
            <p:cNvSpPr/>
            <p:nvPr/>
          </p:nvSpPr>
          <p:spPr>
            <a:xfrm>
              <a:off x="0" y="0"/>
              <a:ext cx="19200" cy="108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>
                  <a:latin typeface="Times New Roman" panose="02020603050405020304" pitchFamily="18" charset="0"/>
                  <a:ea typeface="方正小标宋_GBK" panose="02000000000000000000" charset="-122"/>
                  <a:cs typeface="Times New Roman" panose="02020603050405020304" pitchFamily="18" charset="0"/>
                </a:rPr>
                <a:t>![[Pasted image 20221201150353.png]]</a:t>
              </a:r>
              <a:endParaRPr lang="en-US"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endParaRPr>
            </a:p>
          </p:txBody>
        </p:sp>
        <p:sp>
          <p:nvSpPr>
            <p:cNvPr id="1048595" name="矩形: 圆角 2"/>
            <p:cNvSpPr/>
            <p:nvPr/>
          </p:nvSpPr>
          <p:spPr>
            <a:xfrm>
              <a:off x="430" y="485"/>
              <a:ext cx="18340" cy="9829"/>
            </a:xfrm>
            <a:prstGeom prst="roundRect">
              <a:avLst>
                <a:gd name="adj" fmla="val 3728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>
                  <a:latin typeface="Times New Roman" panose="02020603050405020304" pitchFamily="18" charset="0"/>
                  <a:ea typeface="方正小标宋_GBK" panose="02000000000000000000" charset="-122"/>
                  <a:cs typeface="Times New Roman" panose="02020603050405020304" pitchFamily="18" charset="0"/>
                </a:rPr>
                <a:t>由于**压缩引入了上述的额外变量，它可能会给高速缓存带来可怕的影响。</a:t>
              </a:r>
              <a:endParaRPr lang="en-US"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048596" name="文本框 3"/>
          <p:cNvSpPr txBox="1"/>
          <p:nvPr/>
        </p:nvSpPr>
        <p:spPr>
          <a:xfrm>
            <a:off x="797412" y="760357"/>
            <a:ext cx="9486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第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三章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sp>
        <p:nvSpPr>
          <p:cNvPr id="1048597" name="文本框 4"/>
          <p:cNvSpPr txBox="1"/>
          <p:nvPr/>
        </p:nvSpPr>
        <p:spPr>
          <a:xfrm>
            <a:off x="1929635" y="760357"/>
            <a:ext cx="12039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论文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内容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sp>
        <p:nvSpPr>
          <p:cNvPr id="1048598" name="文本框 5"/>
          <p:cNvSpPr txBox="1"/>
          <p:nvPr/>
        </p:nvSpPr>
        <p:spPr>
          <a:xfrm>
            <a:off x="3317240" y="775335"/>
            <a:ext cx="1800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dist"/>
            <a:r>
              <a:rPr lang="en-US" altLang="zh-CN" dirty="0"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rPr>
              <a:t>CONTENT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  <a:cs typeface="Times New Roman" panose="02020603050405020304" pitchFamily="18" charset="0"/>
            </a:endParaRPr>
          </a:p>
        </p:txBody>
      </p:sp>
      <p:sp>
        <p:nvSpPr>
          <p:cNvPr id="1048599" name="矩形 12"/>
          <p:cNvSpPr/>
          <p:nvPr/>
        </p:nvSpPr>
        <p:spPr>
          <a:xfrm>
            <a:off x="3264050" y="3909208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方正小标宋_GBK" panose="02000000000000000000" charset="-122"/>
              </a:rPr>
              <a:t>填写</a:t>
            </a:r>
            <a:endParaRPr lang="en-US" altLang="zh-CN" sz="1600" b="1" dirty="0">
              <a:solidFill>
                <a:schemeClr val="bg1"/>
              </a:solidFill>
              <a:latin typeface="Times New Roman" panose="02020603050405020304" pitchFamily="18" charset="0"/>
              <a:ea typeface="方正小标宋_GBK" panose="02000000000000000000" charset="-122"/>
            </a:endParaRPr>
          </a:p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方正小标宋_GBK" panose="02000000000000000000" charset="-122"/>
              </a:rPr>
              <a:t>标题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cxnSp>
        <p:nvCxnSpPr>
          <p:cNvPr id="3145731" name="直接连接符 23"/>
          <p:cNvCxnSpPr/>
          <p:nvPr/>
        </p:nvCxnSpPr>
        <p:spPr>
          <a:xfrm>
            <a:off x="1842505" y="910273"/>
            <a:ext cx="0" cy="1310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00" name="文本框 7"/>
          <p:cNvSpPr txBox="1"/>
          <p:nvPr/>
        </p:nvSpPr>
        <p:spPr>
          <a:xfrm>
            <a:off x="2508250" y="1371600"/>
            <a:ext cx="7175500" cy="57911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减少内存访问</a:t>
            </a:r>
            <a:r>
              <a:rPr lang="en-US" altLang="zh-CN" sz="20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(</a:t>
            </a:r>
            <a:r>
              <a:rPr lang="en-US" altLang="zh-CN" sz="20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使</a:t>
            </a:r>
            <a:r>
              <a:rPr lang="zh-CN" altLang="en-US" sz="20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用</a:t>
            </a:r>
            <a:r>
              <a:rPr lang="zh-CN" altLang="en-US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Deforestation</a:t>
            </a:r>
            <a:r>
              <a:rPr lang="zh-CN" altLang="en-US" sz="20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减少</a:t>
            </a:r>
            <a:r>
              <a:rPr lang="en-US" altLang="zh-CN" sz="20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SLP</a:t>
            </a:r>
            <a:r>
              <a:rPr lang="zh-CN" altLang="en-US" sz="20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的内存访问量</a:t>
            </a:r>
            <a:r>
              <a:rPr lang="en-US" altLang="zh-CN" sz="20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2000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097158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1240" y="2502535"/>
            <a:ext cx="5276850" cy="429260"/>
          </a:xfrm>
          <a:prstGeom prst="rect">
            <a:avLst/>
          </a:prstGeom>
        </p:spPr>
      </p:pic>
      <p:pic>
        <p:nvPicPr>
          <p:cNvPr id="2097159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410" y="2355215"/>
            <a:ext cx="4480560" cy="723900"/>
          </a:xfrm>
          <a:prstGeom prst="rect">
            <a:avLst/>
          </a:prstGeom>
        </p:spPr>
      </p:pic>
      <p:sp>
        <p:nvSpPr>
          <p:cNvPr id="1048601" name="文本框 25"/>
          <p:cNvSpPr txBox="1"/>
          <p:nvPr/>
        </p:nvSpPr>
        <p:spPr>
          <a:xfrm>
            <a:off x="1746250" y="334327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Q: </a:t>
            </a:r>
            <a:r>
              <a:rPr lang="zh-CN" altLang="en-US" sz="20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是不是可以多次使用展开变量？</a:t>
            </a:r>
            <a:endParaRPr lang="zh-CN" altLang="en-US" sz="2000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pic>
        <p:nvPicPr>
          <p:cNvPr id="2097160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450" y="3841750"/>
            <a:ext cx="4104640" cy="1228725"/>
          </a:xfrm>
          <a:prstGeom prst="rect">
            <a:avLst/>
          </a:prstGeom>
        </p:spPr>
      </p:pic>
      <p:sp>
        <p:nvSpPr>
          <p:cNvPr id="1048602" name="文本框 27"/>
          <p:cNvSpPr txBox="1"/>
          <p:nvPr/>
        </p:nvSpPr>
        <p:spPr>
          <a:xfrm>
            <a:off x="1746250" y="5301615"/>
            <a:ext cx="53206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A: 没有限制的融合</a:t>
            </a:r>
            <a:r>
              <a:rPr lang="zh-CN" altLang="en-US" sz="20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使</a:t>
            </a:r>
            <a:r>
              <a:rPr lang="en-US" altLang="zh-CN" sz="20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SLP</a:t>
            </a:r>
            <a:r>
              <a:rPr lang="zh-CN" altLang="en-US" sz="20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的</a:t>
            </a:r>
            <a:r>
              <a:rPr lang="en-US" altLang="zh-CN" sz="20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解压缩</a:t>
            </a:r>
            <a:r>
              <a:rPr lang="zh-CN" altLang="en-US" sz="20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可能会更多</a:t>
            </a:r>
            <a:r>
              <a:rPr lang="en-US" altLang="zh-CN" sz="20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。</a:t>
            </a:r>
            <a:endParaRPr lang="en-US" altLang="zh-CN" sz="2000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1048603" name="文本框 28"/>
          <p:cNvSpPr txBox="1"/>
          <p:nvPr/>
        </p:nvSpPr>
        <p:spPr>
          <a:xfrm>
            <a:off x="6713220" y="3989705"/>
            <a:ext cx="43821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C00000"/>
                </a:solidFill>
              </a:rPr>
              <a:t>由于压缩引入了上述的额外变量，它可能会给高速缓存带来可怕的影响。</a:t>
            </a:r>
            <a:endParaRPr lang="zh-CN" altLang="en-US" sz="2000" b="1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6"/>
          <p:cNvGrpSpPr/>
          <p:nvPr/>
        </p:nvGrpSpPr>
        <p:grpSpPr>
          <a:xfrm>
            <a:off x="0" y="0"/>
            <a:ext cx="12192000" cy="6858000"/>
            <a:chOff x="0" y="0"/>
            <a:chExt cx="19200" cy="10800"/>
          </a:xfrm>
        </p:grpSpPr>
        <p:sp>
          <p:nvSpPr>
            <p:cNvPr id="1048615" name="矩形 1"/>
            <p:cNvSpPr/>
            <p:nvPr/>
          </p:nvSpPr>
          <p:spPr>
            <a:xfrm>
              <a:off x="0" y="0"/>
              <a:ext cx="19200" cy="108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>
                  <a:latin typeface="Times New Roman" panose="02020603050405020304" pitchFamily="18" charset="0"/>
                  <a:ea typeface="方正小标宋_GBK" panose="02000000000000000000" charset="-122"/>
                  <a:cs typeface="Times New Roman" panose="02020603050405020304" pitchFamily="18" charset="0"/>
                </a:rPr>
                <a:t>![[Pasted image 20221201150353.png]]</a:t>
              </a:r>
              <a:endParaRPr lang="en-US"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endParaRPr>
            </a:p>
          </p:txBody>
        </p:sp>
        <p:sp>
          <p:nvSpPr>
            <p:cNvPr id="1048616" name="矩形: 圆角 2"/>
            <p:cNvSpPr/>
            <p:nvPr/>
          </p:nvSpPr>
          <p:spPr>
            <a:xfrm>
              <a:off x="430" y="485"/>
              <a:ext cx="18340" cy="9829"/>
            </a:xfrm>
            <a:prstGeom prst="roundRect">
              <a:avLst>
                <a:gd name="adj" fmla="val 3728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>
                  <a:latin typeface="Times New Roman" panose="02020603050405020304" pitchFamily="18" charset="0"/>
                  <a:ea typeface="方正小标宋_GBK" panose="02000000000000000000" charset="-122"/>
                  <a:cs typeface="Times New Roman" panose="02020603050405020304" pitchFamily="18" charset="0"/>
                </a:rPr>
                <a:t>![[Pasted image 20221201150353.png]]</a:t>
              </a:r>
              <a:endParaRPr lang="en-US"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048617" name="文本框 3"/>
          <p:cNvSpPr txBox="1"/>
          <p:nvPr/>
        </p:nvSpPr>
        <p:spPr>
          <a:xfrm>
            <a:off x="797412" y="760357"/>
            <a:ext cx="9486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第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三章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sp>
        <p:nvSpPr>
          <p:cNvPr id="1048618" name="文本框 4"/>
          <p:cNvSpPr txBox="1"/>
          <p:nvPr/>
        </p:nvSpPr>
        <p:spPr>
          <a:xfrm>
            <a:off x="1929635" y="760357"/>
            <a:ext cx="12039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论文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内容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sp>
        <p:nvSpPr>
          <p:cNvPr id="1048619" name="文本框 5"/>
          <p:cNvSpPr txBox="1"/>
          <p:nvPr/>
        </p:nvSpPr>
        <p:spPr>
          <a:xfrm>
            <a:off x="3317240" y="775335"/>
            <a:ext cx="1800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dist"/>
            <a:r>
              <a:rPr lang="en-US" altLang="zh-CN" dirty="0"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rPr>
              <a:t>CONTENT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  <a:cs typeface="Times New Roman" panose="02020603050405020304" pitchFamily="18" charset="0"/>
            </a:endParaRPr>
          </a:p>
        </p:txBody>
      </p:sp>
      <p:sp>
        <p:nvSpPr>
          <p:cNvPr id="1048620" name="矩形 12"/>
          <p:cNvSpPr/>
          <p:nvPr/>
        </p:nvSpPr>
        <p:spPr>
          <a:xfrm>
            <a:off x="3264050" y="3909208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方正小标宋_GBK" panose="02000000000000000000" charset="-122"/>
              </a:rPr>
              <a:t>填写</a:t>
            </a:r>
            <a:endParaRPr lang="en-US" altLang="zh-CN" sz="1600" b="1" dirty="0">
              <a:solidFill>
                <a:schemeClr val="bg1"/>
              </a:solidFill>
              <a:latin typeface="Times New Roman" panose="02020603050405020304" pitchFamily="18" charset="0"/>
              <a:ea typeface="方正小标宋_GBK" panose="02000000000000000000" charset="-122"/>
            </a:endParaRPr>
          </a:p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方正小标宋_GBK" panose="02000000000000000000" charset="-122"/>
              </a:rPr>
              <a:t>标题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cxnSp>
        <p:nvCxnSpPr>
          <p:cNvPr id="3145735" name="直接连接符 23"/>
          <p:cNvCxnSpPr/>
          <p:nvPr/>
        </p:nvCxnSpPr>
        <p:spPr>
          <a:xfrm>
            <a:off x="1842505" y="910273"/>
            <a:ext cx="0" cy="1310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21" name="文本框 7"/>
          <p:cNvSpPr txBox="1"/>
          <p:nvPr/>
        </p:nvSpPr>
        <p:spPr>
          <a:xfrm>
            <a:off x="2508250" y="1371600"/>
            <a:ext cx="7175500" cy="57911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减少高速缓存缺失</a:t>
            </a:r>
            <a:r>
              <a:rPr lang="zh-CN" altLang="en-US" sz="20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((red-blue) pebble game缓存优化</a:t>
            </a:r>
            <a:r>
              <a:rPr lang="en-US" altLang="zh-CN" sz="20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)</a:t>
            </a:r>
            <a:endParaRPr lang="en-US" altLang="zh-CN" sz="2000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1048622" name="文本框 10"/>
          <p:cNvSpPr txBox="1"/>
          <p:nvPr/>
        </p:nvSpPr>
        <p:spPr>
          <a:xfrm>
            <a:off x="1411605" y="2230755"/>
            <a:ext cx="429895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zh-CN" altLang="en-US" sz="2000">
                <a:ea typeface="+mn-lt"/>
              </a:rPr>
              <a:t>先使用经典的缓存优化技术：</a:t>
            </a:r>
            <a:r>
              <a:rPr lang="zh-CN" altLang="en-US" sz="2000" b="1">
                <a:ea typeface="+mn-lt"/>
              </a:rPr>
              <a:t>阻塞</a:t>
            </a:r>
            <a:r>
              <a:rPr lang="zh-CN" altLang="en-US" sz="2000">
                <a:ea typeface="+mn-lt"/>
              </a:rPr>
              <a:t>，它将大数组分割为引入循环的小块。</a:t>
            </a:r>
            <a:endParaRPr lang="zh-CN" altLang="en-US" sz="2000" b="1">
              <a:ea typeface="+mn-lt"/>
            </a:endParaRPr>
          </a:p>
        </p:txBody>
      </p:sp>
      <p:pic>
        <p:nvPicPr>
          <p:cNvPr id="2097163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8585" y="3279140"/>
            <a:ext cx="4366260" cy="2537460"/>
          </a:xfrm>
          <a:prstGeom prst="rect">
            <a:avLst/>
          </a:prstGeom>
        </p:spPr>
      </p:pic>
      <p:sp>
        <p:nvSpPr>
          <p:cNvPr id="1048623" name="文本框 8"/>
          <p:cNvSpPr txBox="1"/>
          <p:nvPr/>
        </p:nvSpPr>
        <p:spPr>
          <a:xfrm>
            <a:off x="7120890" y="2451735"/>
            <a:ext cx="29464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利用</a:t>
            </a:r>
            <a:r>
              <a:rPr lang="en-US" altLang="zh-CN" sz="20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LRU</a:t>
            </a:r>
            <a:r>
              <a:rPr lang="zh-CN" altLang="en-US" sz="20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对</a:t>
            </a:r>
            <a:r>
              <a:rPr lang="en-US" altLang="zh-CN" sz="20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SLP</a:t>
            </a:r>
            <a:r>
              <a:rPr lang="zh-CN" altLang="en-US" sz="20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进行增强</a:t>
            </a:r>
            <a:endParaRPr lang="zh-CN" altLang="en-US" sz="2000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pic>
        <p:nvPicPr>
          <p:cNvPr id="2097164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940" y="2943225"/>
            <a:ext cx="2400300" cy="441960"/>
          </a:xfrm>
          <a:prstGeom prst="rect">
            <a:avLst/>
          </a:prstGeom>
        </p:spPr>
      </p:pic>
      <p:pic>
        <p:nvPicPr>
          <p:cNvPr id="2097165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710" y="3477895"/>
            <a:ext cx="2392680" cy="342900"/>
          </a:xfrm>
          <a:prstGeom prst="rect">
            <a:avLst/>
          </a:prstGeom>
        </p:spPr>
      </p:pic>
      <p:pic>
        <p:nvPicPr>
          <p:cNvPr id="2097166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575" y="3903345"/>
            <a:ext cx="3497580" cy="434340"/>
          </a:xfrm>
          <a:prstGeom prst="rect">
            <a:avLst/>
          </a:prstGeom>
        </p:spPr>
      </p:pic>
      <p:pic>
        <p:nvPicPr>
          <p:cNvPr id="2097167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6690" y="4288790"/>
            <a:ext cx="4114800" cy="373380"/>
          </a:xfrm>
          <a:prstGeom prst="rect">
            <a:avLst/>
          </a:prstGeom>
        </p:spPr>
      </p:pic>
      <p:pic>
        <p:nvPicPr>
          <p:cNvPr id="2097168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7180" y="4705350"/>
            <a:ext cx="4084320" cy="381000"/>
          </a:xfrm>
          <a:prstGeom prst="rect">
            <a:avLst/>
          </a:prstGeom>
        </p:spPr>
      </p:pic>
      <p:pic>
        <p:nvPicPr>
          <p:cNvPr id="2097169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4270" y="5130165"/>
            <a:ext cx="4739640" cy="373380"/>
          </a:xfrm>
          <a:prstGeom prst="rect">
            <a:avLst/>
          </a:prstGeom>
        </p:spPr>
      </p:pic>
      <p:cxnSp>
        <p:nvCxnSpPr>
          <p:cNvPr id="3145736" name="直接连接符 18"/>
          <p:cNvCxnSpPr/>
          <p:nvPr/>
        </p:nvCxnSpPr>
        <p:spPr>
          <a:xfrm>
            <a:off x="6095573" y="2297728"/>
            <a:ext cx="0" cy="2263515"/>
          </a:xfrm>
          <a:prstGeom prst="line">
            <a:avLst/>
          </a:prstGeom>
          <a:ln>
            <a:gradFill>
              <a:gsLst>
                <a:gs pos="0">
                  <a:srgbClr val="0070C0">
                    <a:alpha val="0"/>
                  </a:srgbClr>
                </a:gs>
                <a:gs pos="50000">
                  <a:srgbClr val="0070C0"/>
                </a:gs>
                <a:gs pos="100000">
                  <a:srgbClr val="0070C0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"/>
          <p:cNvGrpSpPr/>
          <p:nvPr/>
        </p:nvGrpSpPr>
        <p:grpSpPr>
          <a:xfrm>
            <a:off x="0" y="0"/>
            <a:ext cx="12192000" cy="6858000"/>
            <a:chOff x="0" y="0"/>
            <a:chExt cx="19200" cy="10800"/>
          </a:xfrm>
        </p:grpSpPr>
        <p:sp>
          <p:nvSpPr>
            <p:cNvPr id="1048634" name="矩形 1"/>
            <p:cNvSpPr/>
            <p:nvPr/>
          </p:nvSpPr>
          <p:spPr>
            <a:xfrm>
              <a:off x="0" y="0"/>
              <a:ext cx="19200" cy="108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>
                  <a:latin typeface="Times New Roman" panose="02020603050405020304" pitchFamily="18" charset="0"/>
                  <a:ea typeface="方正小标宋_GBK" panose="02000000000000000000" charset="-122"/>
                  <a:cs typeface="Times New Roman" panose="02020603050405020304" pitchFamily="18" charset="0"/>
                </a:rPr>
                <a:t>![[Pasted image 20221201150353.png]]</a:t>
              </a:r>
              <a:endParaRPr lang="en-US"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endParaRPr>
            </a:p>
          </p:txBody>
        </p:sp>
        <p:sp>
          <p:nvSpPr>
            <p:cNvPr id="1048635" name="矩形: 圆角 2"/>
            <p:cNvSpPr/>
            <p:nvPr/>
          </p:nvSpPr>
          <p:spPr>
            <a:xfrm>
              <a:off x="430" y="485"/>
              <a:ext cx="18340" cy="9829"/>
            </a:xfrm>
            <a:prstGeom prst="roundRect">
              <a:avLst>
                <a:gd name="adj" fmla="val 3728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>
                  <a:latin typeface="Times New Roman" panose="02020603050405020304" pitchFamily="18" charset="0"/>
                  <a:ea typeface="方正小标宋_GBK" panose="02000000000000000000" charset="-122"/>
                  <a:cs typeface="Times New Roman" panose="02020603050405020304" pitchFamily="18" charset="0"/>
                </a:rPr>
                <a:t>![[Pasted image 20221201150353.png]]</a:t>
              </a:r>
              <a:endParaRPr lang="en-US"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048636" name="文本框 3"/>
          <p:cNvSpPr txBox="1"/>
          <p:nvPr/>
        </p:nvSpPr>
        <p:spPr>
          <a:xfrm>
            <a:off x="797412" y="760357"/>
            <a:ext cx="9486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第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三章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sp>
        <p:nvSpPr>
          <p:cNvPr id="1048637" name="文本框 4"/>
          <p:cNvSpPr txBox="1"/>
          <p:nvPr/>
        </p:nvSpPr>
        <p:spPr>
          <a:xfrm>
            <a:off x="1929635" y="760357"/>
            <a:ext cx="12039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论文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内容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sp>
        <p:nvSpPr>
          <p:cNvPr id="1048638" name="文本框 5"/>
          <p:cNvSpPr txBox="1"/>
          <p:nvPr/>
        </p:nvSpPr>
        <p:spPr>
          <a:xfrm>
            <a:off x="3317240" y="775335"/>
            <a:ext cx="1800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dist"/>
            <a:r>
              <a:rPr lang="en-US" altLang="zh-CN" dirty="0"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rPr>
              <a:t>CONTENT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  <a:cs typeface="Times New Roman" panose="02020603050405020304" pitchFamily="18" charset="0"/>
            </a:endParaRPr>
          </a:p>
        </p:txBody>
      </p:sp>
      <p:sp>
        <p:nvSpPr>
          <p:cNvPr id="1048639" name="矩形 12"/>
          <p:cNvSpPr/>
          <p:nvPr/>
        </p:nvSpPr>
        <p:spPr>
          <a:xfrm>
            <a:off x="3264050" y="3909208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方正小标宋_GBK" panose="02000000000000000000" charset="-122"/>
              </a:rPr>
              <a:t>填写</a:t>
            </a:r>
            <a:endParaRPr lang="en-US" altLang="zh-CN" sz="1600" b="1" dirty="0">
              <a:solidFill>
                <a:schemeClr val="bg1"/>
              </a:solidFill>
              <a:latin typeface="Times New Roman" panose="02020603050405020304" pitchFamily="18" charset="0"/>
              <a:ea typeface="方正小标宋_GBK" panose="02000000000000000000" charset="-122"/>
            </a:endParaRPr>
          </a:p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方正小标宋_GBK" panose="02000000000000000000" charset="-122"/>
              </a:rPr>
              <a:t>标题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cxnSp>
        <p:nvCxnSpPr>
          <p:cNvPr id="3145740" name="直接连接符 23"/>
          <p:cNvCxnSpPr/>
          <p:nvPr/>
        </p:nvCxnSpPr>
        <p:spPr>
          <a:xfrm>
            <a:off x="1842505" y="910273"/>
            <a:ext cx="0" cy="1310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40" name="文本框 7"/>
          <p:cNvSpPr txBox="1"/>
          <p:nvPr/>
        </p:nvSpPr>
        <p:spPr>
          <a:xfrm>
            <a:off x="2508250" y="1371600"/>
            <a:ext cx="7175500" cy="57911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减少高速缓存缺失</a:t>
            </a:r>
            <a:r>
              <a:rPr lang="zh-CN" altLang="en-US" sz="20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((red-blue) pebble game缓存优化</a:t>
            </a:r>
            <a:r>
              <a:rPr lang="en-US" altLang="zh-CN" sz="20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)</a:t>
            </a:r>
            <a:endParaRPr lang="en-US" altLang="zh-CN" sz="2000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1048641" name="文本框 18"/>
          <p:cNvSpPr txBox="1"/>
          <p:nvPr/>
        </p:nvSpPr>
        <p:spPr>
          <a:xfrm>
            <a:off x="1340485" y="2137410"/>
            <a:ext cx="3027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000" b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通过寄存器分配优化SLP</a:t>
            </a:r>
            <a:endParaRPr sz="2000" b="1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1048642" name="文本框 19"/>
          <p:cNvSpPr txBox="1"/>
          <p:nvPr/>
        </p:nvSpPr>
        <p:spPr>
          <a:xfrm>
            <a:off x="1340485" y="2686685"/>
            <a:ext cx="462597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zh-CN" alt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为了减少CCap和IOcost，作者尝试通过将缓存（或内存）识别为通常的寄存器（或内存）来进行寄存器分配。</a:t>
            </a:r>
            <a:endParaRPr lang="zh-CN" altLang="en-US" sz="20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</p:txBody>
      </p:sp>
      <p:pic>
        <p:nvPicPr>
          <p:cNvPr id="2097172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0485" y="3988435"/>
            <a:ext cx="4152900" cy="807720"/>
          </a:xfrm>
          <a:prstGeom prst="rect">
            <a:avLst/>
          </a:prstGeom>
        </p:spPr>
      </p:pic>
      <p:sp>
        <p:nvSpPr>
          <p:cNvPr id="1048643" name="文本框 21"/>
          <p:cNvSpPr txBox="1"/>
          <p:nvPr/>
        </p:nvSpPr>
        <p:spPr>
          <a:xfrm>
            <a:off x="1945005" y="4796155"/>
            <a:ext cx="29438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</a:rPr>
              <a:t>将结果⊕(</a:t>
            </a:r>
            <a:r>
              <a:rPr lang="en-US" altLang="zh-CN" sz="1400" b="1">
                <a:solidFill>
                  <a:schemeClr val="bg1">
                    <a:lumMod val="50000"/>
                  </a:schemeClr>
                </a:solidFill>
              </a:rPr>
              <a:t>v</a:t>
            </a: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</a:rPr>
              <a:t>1, </a:t>
            </a:r>
            <a:r>
              <a:rPr lang="en-US" altLang="zh-CN" sz="1400" b="1">
                <a:solidFill>
                  <a:schemeClr val="bg1">
                    <a:lumMod val="50000"/>
                  </a:schemeClr>
                </a:solidFill>
              </a:rPr>
              <a:t>v</a:t>
            </a: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</a:rPr>
              <a:t>3, </a:t>
            </a:r>
            <a:r>
              <a:rPr lang="en-US" altLang="zh-CN" sz="1400" b="1">
                <a:solidFill>
                  <a:schemeClr val="bg1">
                    <a:lumMod val="50000"/>
                  </a:schemeClr>
                </a:solidFill>
              </a:rPr>
              <a:t>v</a:t>
            </a: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</a:rPr>
              <a:t>4)存入</a:t>
            </a:r>
            <a:r>
              <a:rPr lang="en-US" altLang="zh-CN" sz="1400" b="1">
                <a:solidFill>
                  <a:schemeClr val="bg1">
                    <a:lumMod val="50000"/>
                  </a:schemeClr>
                </a:solidFill>
              </a:rPr>
              <a:t>v</a:t>
            </a: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</a:rPr>
              <a:t>1，而不是</a:t>
            </a:r>
            <a:r>
              <a:rPr lang="en-US" altLang="zh-CN" sz="1400" b="1">
                <a:solidFill>
                  <a:schemeClr val="bg1">
                    <a:lumMod val="50000"/>
                  </a:schemeClr>
                </a:solidFill>
              </a:rPr>
              <a:t>v</a:t>
            </a: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</a:rPr>
              <a:t>5，因为5′)后不再需要</a:t>
            </a:r>
            <a:r>
              <a:rPr lang="en-US" altLang="zh-CN" sz="1400" b="1">
                <a:solidFill>
                  <a:schemeClr val="bg1">
                    <a:lumMod val="50000"/>
                  </a:schemeClr>
                </a:solidFill>
              </a:rPr>
              <a:t>v</a:t>
            </a: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zh-CN" altLang="en-US" sz="14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48644" name="文本框 22"/>
          <p:cNvSpPr txBox="1"/>
          <p:nvPr/>
        </p:nvSpPr>
        <p:spPr>
          <a:xfrm>
            <a:off x="6697345" y="5187315"/>
            <a:ext cx="4217670" cy="9772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2400" b="1">
                <a:solidFill>
                  <a:srgbClr val="C00000"/>
                </a:solidFill>
              </a:rPr>
              <a:t>通过寄存器分配来优化SLPs的缓存是相当有限的。</a:t>
            </a:r>
            <a:endParaRPr lang="zh-CN" altLang="en-US" sz="2400" b="1">
              <a:solidFill>
                <a:srgbClr val="C00000"/>
              </a:solidFill>
            </a:endParaRPr>
          </a:p>
        </p:txBody>
      </p:sp>
      <p:cxnSp>
        <p:nvCxnSpPr>
          <p:cNvPr id="3145741" name="直接连接符 24"/>
          <p:cNvCxnSpPr/>
          <p:nvPr/>
        </p:nvCxnSpPr>
        <p:spPr>
          <a:xfrm>
            <a:off x="6095573" y="2297728"/>
            <a:ext cx="0" cy="2263515"/>
          </a:xfrm>
          <a:prstGeom prst="line">
            <a:avLst/>
          </a:prstGeom>
          <a:ln>
            <a:gradFill>
              <a:gsLst>
                <a:gs pos="0">
                  <a:srgbClr val="0070C0">
                    <a:alpha val="0"/>
                  </a:srgbClr>
                </a:gs>
                <a:gs pos="50000">
                  <a:srgbClr val="0070C0"/>
                </a:gs>
                <a:gs pos="100000">
                  <a:srgbClr val="0070C0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682105" y="2091690"/>
            <a:ext cx="426148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+mn-ea"/>
              </a:rPr>
              <a:t>寄存器分配由三个阶段组成：</a:t>
            </a:r>
            <a:endParaRPr lang="zh-CN" altLang="en-US" sz="20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+mn-ea"/>
              </a:rPr>
              <a:t>1. 寄存器</a:t>
            </a:r>
            <a:r>
              <a:rPr lang="zh-CN" altLang="en-US" sz="2000" b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+mn-ea"/>
              </a:rPr>
              <a:t>分配</a:t>
            </a:r>
            <a:r>
              <a:rPr lang="zh-CN" alt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+mn-ea"/>
              </a:rPr>
              <a:t>阶段，重新命名给定程序的变量，使其具有更小的变量。</a:t>
            </a:r>
            <a:endParaRPr lang="zh-CN" altLang="en-US" sz="20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+mn-ea"/>
              </a:rPr>
              <a:t>2. 寄存器</a:t>
            </a:r>
            <a:r>
              <a:rPr lang="zh-CN" altLang="en-US" sz="2000" b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+mn-ea"/>
              </a:rPr>
              <a:t>溢出</a:t>
            </a:r>
            <a:r>
              <a:rPr lang="zh-CN" alt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+mn-ea"/>
              </a:rPr>
              <a:t>阶段，如果变量比实际寄存器多，插入指令将寄存器的内容移到从存储器中。</a:t>
            </a:r>
            <a:endParaRPr lang="zh-CN" altLang="en-US" sz="20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+mn-ea"/>
              </a:rPr>
              <a:t>3. 寄存器</a:t>
            </a:r>
            <a:r>
              <a:rPr lang="zh-CN" altLang="en-US" sz="2000" b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+mn-ea"/>
              </a:rPr>
              <a:t>凝聚</a:t>
            </a:r>
            <a:r>
              <a:rPr lang="zh-CN" alt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+mn-ea"/>
              </a:rPr>
              <a:t>阶段，合并在语法或语义上具有相同含义的变量。</a:t>
            </a:r>
            <a:endParaRPr lang="zh-CN" altLang="en-US" sz="2000">
              <a:latin typeface="Times New Roman" panose="02020603050405020304" pitchFamily="18" charset="0"/>
              <a:ea typeface="+mn-lt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40485" y="5512435"/>
            <a:ext cx="44215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zh-CN" alt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+mn-ea"/>
              </a:rPr>
              <a:t>由于LRU替换不允许选择要被驱逐的缓存元素，所以寄存器溢出是无用的</a:t>
            </a:r>
            <a:r>
              <a:rPr lang="zh-CN" altLang="en-US" sz="20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。</a:t>
            </a:r>
            <a:endParaRPr lang="zh-CN" altLang="en-US" sz="2000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组合 6"/>
          <p:cNvGrpSpPr/>
          <p:nvPr/>
        </p:nvGrpSpPr>
        <p:grpSpPr>
          <a:xfrm>
            <a:off x="0" y="0"/>
            <a:ext cx="12192000" cy="6858000"/>
            <a:chOff x="0" y="0"/>
            <a:chExt cx="19200" cy="10800"/>
          </a:xfrm>
        </p:grpSpPr>
        <p:sp>
          <p:nvSpPr>
            <p:cNvPr id="1048749" name="矩形 1"/>
            <p:cNvSpPr/>
            <p:nvPr/>
          </p:nvSpPr>
          <p:spPr>
            <a:xfrm>
              <a:off x="0" y="0"/>
              <a:ext cx="19200" cy="108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>
                  <a:latin typeface="Times New Roman" panose="02020603050405020304" pitchFamily="18" charset="0"/>
                  <a:ea typeface="方正小标宋_GBK" panose="02000000000000000000" charset="-122"/>
                  <a:cs typeface="Times New Roman" panose="02020603050405020304" pitchFamily="18" charset="0"/>
                </a:rPr>
                <a:t>![[Pasted image 20221201150353.png]]</a:t>
              </a:r>
              <a:endParaRPr lang="en-US"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endParaRPr>
            </a:p>
          </p:txBody>
        </p:sp>
        <p:sp>
          <p:nvSpPr>
            <p:cNvPr id="1048750" name="矩形: 圆角 2"/>
            <p:cNvSpPr/>
            <p:nvPr/>
          </p:nvSpPr>
          <p:spPr>
            <a:xfrm>
              <a:off x="430" y="485"/>
              <a:ext cx="18340" cy="9829"/>
            </a:xfrm>
            <a:prstGeom prst="roundRect">
              <a:avLst>
                <a:gd name="adj" fmla="val 3728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>
                  <a:latin typeface="Times New Roman" panose="02020603050405020304" pitchFamily="18" charset="0"/>
                  <a:ea typeface="方正小标宋_GBK" panose="02000000000000000000" charset="-122"/>
                  <a:cs typeface="Times New Roman" panose="02020603050405020304" pitchFamily="18" charset="0"/>
                </a:rPr>
                <a:t>![[Pasted image 20221201150353.png]]</a:t>
              </a:r>
              <a:endParaRPr lang="en-US"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048751" name="文本框 3"/>
          <p:cNvSpPr txBox="1"/>
          <p:nvPr/>
        </p:nvSpPr>
        <p:spPr>
          <a:xfrm>
            <a:off x="797412" y="760357"/>
            <a:ext cx="9486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第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三章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sp>
        <p:nvSpPr>
          <p:cNvPr id="1048752" name="文本框 4"/>
          <p:cNvSpPr txBox="1"/>
          <p:nvPr/>
        </p:nvSpPr>
        <p:spPr>
          <a:xfrm>
            <a:off x="1929635" y="760357"/>
            <a:ext cx="12039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论文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内容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sp>
        <p:nvSpPr>
          <p:cNvPr id="1048753" name="文本框 5"/>
          <p:cNvSpPr txBox="1"/>
          <p:nvPr/>
        </p:nvSpPr>
        <p:spPr>
          <a:xfrm>
            <a:off x="3317240" y="775335"/>
            <a:ext cx="1800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dist"/>
            <a:r>
              <a:rPr lang="en-US" altLang="zh-CN" dirty="0"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rPr>
              <a:t>CONTENT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  <a:cs typeface="Times New Roman" panose="02020603050405020304" pitchFamily="18" charset="0"/>
            </a:endParaRPr>
          </a:p>
        </p:txBody>
      </p:sp>
      <p:sp>
        <p:nvSpPr>
          <p:cNvPr id="1048754" name="矩形 12"/>
          <p:cNvSpPr/>
          <p:nvPr/>
        </p:nvSpPr>
        <p:spPr>
          <a:xfrm>
            <a:off x="3264050" y="3909208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方正小标宋_GBK" panose="02000000000000000000" charset="-122"/>
              </a:rPr>
              <a:t>填写</a:t>
            </a:r>
            <a:endParaRPr lang="en-US" altLang="zh-CN" sz="1600" b="1" dirty="0">
              <a:solidFill>
                <a:schemeClr val="bg1"/>
              </a:solidFill>
              <a:latin typeface="Times New Roman" panose="02020603050405020304" pitchFamily="18" charset="0"/>
              <a:ea typeface="方正小标宋_GBK" panose="02000000000000000000" charset="-122"/>
            </a:endParaRPr>
          </a:p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方正小标宋_GBK" panose="02000000000000000000" charset="-122"/>
              </a:rPr>
              <a:t>标题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cxnSp>
        <p:nvCxnSpPr>
          <p:cNvPr id="3145751" name="直接连接符 23"/>
          <p:cNvCxnSpPr/>
          <p:nvPr/>
        </p:nvCxnSpPr>
        <p:spPr>
          <a:xfrm>
            <a:off x="1842505" y="910273"/>
            <a:ext cx="0" cy="1310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55" name="文本框 7"/>
          <p:cNvSpPr txBox="1"/>
          <p:nvPr/>
        </p:nvSpPr>
        <p:spPr>
          <a:xfrm>
            <a:off x="2508250" y="1371600"/>
            <a:ext cx="7175500" cy="57911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减少高速缓存缺失</a:t>
            </a:r>
            <a:r>
              <a:rPr lang="zh-CN" altLang="en-US" sz="20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(</a:t>
            </a:r>
            <a:r>
              <a:rPr lang="en-US" altLang="zh-CN" sz="20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(</a:t>
            </a:r>
            <a:r>
              <a:rPr lang="zh-CN" altLang="en-US" sz="20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red-blue) pebble game缓存优化</a:t>
            </a:r>
            <a:r>
              <a:rPr lang="en-US" altLang="zh-CN" sz="20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)</a:t>
            </a:r>
            <a:endParaRPr lang="en-US" altLang="zh-CN" sz="2000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1048756" name="文本框 18"/>
          <p:cNvSpPr txBox="1"/>
          <p:nvPr/>
        </p:nvSpPr>
        <p:spPr>
          <a:xfrm>
            <a:off x="1287780" y="2085975"/>
            <a:ext cx="28968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000" b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通过卵石博弈优化SLP</a:t>
            </a:r>
            <a:endParaRPr sz="2000" b="1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1048757" name="文本框 19"/>
          <p:cNvSpPr txBox="1"/>
          <p:nvPr/>
        </p:nvSpPr>
        <p:spPr>
          <a:xfrm>
            <a:off x="1287780" y="2620010"/>
            <a:ext cx="4547235" cy="1783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zh-CN" alt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采用经典的程序分析工具卵石博弈使一个给定的SLP缓存友好。</a:t>
            </a:r>
            <a:endParaRPr lang="zh-CN" altLang="en-US" sz="20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zh-CN" altLang="en-US" sz="20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zh-CN" alt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使用有向无环图（DAGs）来表示SLPs的价值依赖性，图是卵石博弈的基础。</a:t>
            </a:r>
            <a:endParaRPr lang="zh-CN" altLang="en-US" sz="20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</p:txBody>
      </p:sp>
      <p:pic>
        <p:nvPicPr>
          <p:cNvPr id="2097187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0155" y="4759960"/>
            <a:ext cx="2819400" cy="1287780"/>
          </a:xfrm>
          <a:prstGeom prst="rect">
            <a:avLst/>
          </a:prstGeom>
        </p:spPr>
      </p:pic>
      <p:sp>
        <p:nvSpPr>
          <p:cNvPr id="1048758" name="文本框 9"/>
          <p:cNvSpPr txBox="1"/>
          <p:nvPr/>
        </p:nvSpPr>
        <p:spPr>
          <a:xfrm>
            <a:off x="4059555" y="5507355"/>
            <a:ext cx="39058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内节点</a:t>
            </a:r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v</a:t>
            </a:r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1表示</a:t>
            </a:r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</a:t>
            </a:r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⊕</a:t>
            </a:r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B</a:t>
            </a:r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v</a:t>
            </a:r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3表示</a:t>
            </a:r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</a:t>
            </a:r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⊕</a:t>
            </a:r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B</a:t>
            </a:r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⊕</a:t>
            </a:r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E</a:t>
            </a:r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⊕</a:t>
            </a:r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F</a:t>
            </a:r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zh-CN" altLang="en-US" sz="1600" b="1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97188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180" y="2454275"/>
            <a:ext cx="4663440" cy="800100"/>
          </a:xfrm>
          <a:prstGeom prst="rect">
            <a:avLst/>
          </a:prstGeom>
        </p:spPr>
      </p:pic>
      <p:pic>
        <p:nvPicPr>
          <p:cNvPr id="2097189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925" y="3422015"/>
            <a:ext cx="4417695" cy="756285"/>
          </a:xfrm>
          <a:prstGeom prst="rect">
            <a:avLst/>
          </a:prstGeom>
        </p:spPr>
      </p:pic>
      <p:sp>
        <p:nvSpPr>
          <p:cNvPr id="1048759" name="文本框 14"/>
          <p:cNvSpPr txBox="1"/>
          <p:nvPr/>
        </p:nvSpPr>
        <p:spPr>
          <a:xfrm>
            <a:off x="6511925" y="4409440"/>
            <a:ext cx="433832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zh-CN" altLang="en-US" sz="2000">
                <a:ea typeface="+mn-lt"/>
              </a:rPr>
              <a:t>使用卵石博弈不仅有助于将缓存优化问题具体化，而且有助于正确参考编译器构建和程序分析的既定结果。</a:t>
            </a:r>
            <a:endParaRPr lang="zh-CN" altLang="en-US" sz="2000">
              <a:ea typeface="+mn-lt"/>
            </a:endParaRPr>
          </a:p>
        </p:txBody>
      </p:sp>
      <p:cxnSp>
        <p:nvCxnSpPr>
          <p:cNvPr id="3145752" name="直接连接符 15"/>
          <p:cNvCxnSpPr/>
          <p:nvPr/>
        </p:nvCxnSpPr>
        <p:spPr>
          <a:xfrm>
            <a:off x="6095573" y="2297728"/>
            <a:ext cx="0" cy="2263515"/>
          </a:xfrm>
          <a:prstGeom prst="line">
            <a:avLst/>
          </a:prstGeom>
          <a:ln>
            <a:gradFill>
              <a:gsLst>
                <a:gs pos="0">
                  <a:srgbClr val="0070C0">
                    <a:alpha val="0"/>
                  </a:srgbClr>
                </a:gs>
                <a:gs pos="50000">
                  <a:srgbClr val="0070C0"/>
                </a:gs>
                <a:gs pos="100000">
                  <a:srgbClr val="0070C0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5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Times New Roman" panose="02020603050405020304" pitchFamily="18" charset="0"/>
              <a:ea typeface="方正小标宋_GBK" panose="02000000000000000000" charset="-122"/>
              <a:cs typeface="Times New Roman" panose="02020603050405020304" pitchFamily="18" charset="0"/>
            </a:endParaRPr>
          </a:p>
        </p:txBody>
      </p:sp>
      <p:sp>
        <p:nvSpPr>
          <p:cNvPr id="1048676" name="矩形: 圆角 9"/>
          <p:cNvSpPr/>
          <p:nvPr/>
        </p:nvSpPr>
        <p:spPr>
          <a:xfrm>
            <a:off x="272981" y="308164"/>
            <a:ext cx="11646039" cy="6241673"/>
          </a:xfrm>
          <a:prstGeom prst="roundRect">
            <a:avLst>
              <a:gd name="adj" fmla="val 37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Times New Roman" panose="02020603050405020304" pitchFamily="18" charset="0"/>
              <a:ea typeface="方正小标宋_GBK" panose="02000000000000000000" charset="-122"/>
              <a:cs typeface="Times New Roman" panose="02020603050405020304" pitchFamily="18" charset="0"/>
            </a:endParaRPr>
          </a:p>
        </p:txBody>
      </p:sp>
      <p:sp>
        <p:nvSpPr>
          <p:cNvPr id="1048677" name="文本框 10"/>
          <p:cNvSpPr txBox="1"/>
          <p:nvPr/>
        </p:nvSpPr>
        <p:spPr>
          <a:xfrm>
            <a:off x="925267" y="959540"/>
            <a:ext cx="1713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方正小标宋_GBK" panose="02000000000000000000" charset="-122"/>
              </a:rPr>
              <a:t>目录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pic>
        <p:nvPicPr>
          <p:cNvPr id="2097174" name="图形 17"/>
          <p:cNvPicPr/>
          <p:nvPr/>
        </p:nvPicPr>
        <p:blipFill>
          <a:blip r:embed="rId1"/>
          <a:stretch>
            <a:fillRect/>
          </a:stretch>
        </p:blipFill>
        <p:spPr>
          <a:xfrm>
            <a:off x="1058331" y="4402206"/>
            <a:ext cx="431219" cy="406809"/>
          </a:xfrm>
          <a:prstGeom prst="rect">
            <a:avLst/>
          </a:prstGeom>
        </p:spPr>
      </p:pic>
      <p:sp>
        <p:nvSpPr>
          <p:cNvPr id="1048678" name="文本框 18"/>
          <p:cNvSpPr txBox="1"/>
          <p:nvPr/>
        </p:nvSpPr>
        <p:spPr>
          <a:xfrm>
            <a:off x="1931081" y="4347865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第三章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sp>
        <p:nvSpPr>
          <p:cNvPr id="1048679" name="文本框 19"/>
          <p:cNvSpPr txBox="1"/>
          <p:nvPr/>
        </p:nvSpPr>
        <p:spPr>
          <a:xfrm>
            <a:off x="3649578" y="4347866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研究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内容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pic>
        <p:nvPicPr>
          <p:cNvPr id="2097175" name="图形 20"/>
          <p:cNvPicPr/>
          <p:nvPr/>
        </p:nvPicPr>
        <p:blipFill>
          <a:blip r:embed="rId2"/>
          <a:stretch>
            <a:fillRect/>
          </a:stretch>
        </p:blipFill>
        <p:spPr>
          <a:xfrm>
            <a:off x="6577798" y="4429309"/>
            <a:ext cx="509090" cy="480272"/>
          </a:xfrm>
          <a:prstGeom prst="rect">
            <a:avLst/>
          </a:prstGeom>
        </p:spPr>
      </p:pic>
      <p:sp>
        <p:nvSpPr>
          <p:cNvPr id="1048680" name="文本框 21"/>
          <p:cNvSpPr txBox="1"/>
          <p:nvPr/>
        </p:nvSpPr>
        <p:spPr>
          <a:xfrm>
            <a:off x="7523305" y="4402206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第四章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sp>
        <p:nvSpPr>
          <p:cNvPr id="1048681" name="文本框 22"/>
          <p:cNvSpPr txBox="1"/>
          <p:nvPr/>
        </p:nvSpPr>
        <p:spPr>
          <a:xfrm>
            <a:off x="9302823" y="4402206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结论展望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pic>
        <p:nvPicPr>
          <p:cNvPr id="2097176" name="图形 14"/>
          <p:cNvPicPr/>
          <p:nvPr/>
        </p:nvPicPr>
        <p:blipFill>
          <a:blip r:embed="rId3"/>
          <a:stretch>
            <a:fillRect/>
          </a:stretch>
        </p:blipFill>
        <p:spPr>
          <a:xfrm>
            <a:off x="6577798" y="2518602"/>
            <a:ext cx="509089" cy="480271"/>
          </a:xfrm>
          <a:prstGeom prst="rect">
            <a:avLst/>
          </a:prstGeom>
        </p:spPr>
      </p:pic>
      <p:sp>
        <p:nvSpPr>
          <p:cNvPr id="1048682" name="文本框 15"/>
          <p:cNvSpPr txBox="1"/>
          <p:nvPr/>
        </p:nvSpPr>
        <p:spPr>
          <a:xfrm>
            <a:off x="7523305" y="2502071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第二章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sp>
        <p:nvSpPr>
          <p:cNvPr id="1048683" name="文本框 16"/>
          <p:cNvSpPr txBox="1"/>
          <p:nvPr/>
        </p:nvSpPr>
        <p:spPr>
          <a:xfrm>
            <a:off x="9302823" y="2502071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论文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总述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pic>
        <p:nvPicPr>
          <p:cNvPr id="2097177" name="图形 11"/>
          <p:cNvPicPr/>
          <p:nvPr/>
        </p:nvPicPr>
        <p:blipFill>
          <a:blip r:embed="rId4"/>
          <a:stretch>
            <a:fillRect/>
          </a:stretch>
        </p:blipFill>
        <p:spPr>
          <a:xfrm>
            <a:off x="1063036" y="2578778"/>
            <a:ext cx="477438" cy="450412"/>
          </a:xfrm>
          <a:prstGeom prst="rect">
            <a:avLst/>
          </a:prstGeom>
        </p:spPr>
      </p:pic>
      <p:sp>
        <p:nvSpPr>
          <p:cNvPr id="1048684" name="文本框 12"/>
          <p:cNvSpPr txBox="1"/>
          <p:nvPr/>
        </p:nvSpPr>
        <p:spPr>
          <a:xfrm>
            <a:off x="1931081" y="250207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第一章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sp>
        <p:nvSpPr>
          <p:cNvPr id="1048685" name="文本框 13"/>
          <p:cNvSpPr txBox="1"/>
          <p:nvPr/>
        </p:nvSpPr>
        <p:spPr>
          <a:xfrm>
            <a:off x="3649578" y="2502072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背景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介绍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sp>
        <p:nvSpPr>
          <p:cNvPr id="1048686" name="文本框 30"/>
          <p:cNvSpPr txBox="1"/>
          <p:nvPr/>
        </p:nvSpPr>
        <p:spPr>
          <a:xfrm>
            <a:off x="2638967" y="1364524"/>
            <a:ext cx="182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rPr>
              <a:t>CONTENTS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方正小标宋_GBK" panose="02000000000000000000" charset="-122"/>
              <a:cs typeface="Times New Roman" panose="02020603050405020304" pitchFamily="18" charset="0"/>
            </a:endParaRPr>
          </a:p>
        </p:txBody>
      </p:sp>
      <p:sp>
        <p:nvSpPr>
          <p:cNvPr id="1048687" name="文本框 31"/>
          <p:cNvSpPr txBox="1"/>
          <p:nvPr/>
        </p:nvSpPr>
        <p:spPr>
          <a:xfrm>
            <a:off x="1936115" y="3098165"/>
            <a:ext cx="3429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dist"/>
            <a:r>
              <a:rPr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en-US" altLang="zh-CN" sz="1400" dirty="0">
              <a:latin typeface="Times New Roman" panose="02020603050405020304" pitchFamily="18" charset="0"/>
              <a:ea typeface="方正小标宋_GBK" panose="02000000000000000000" charset="-122"/>
              <a:cs typeface="Times New Roman" panose="02020603050405020304" pitchFamily="18" charset="0"/>
            </a:endParaRPr>
          </a:p>
        </p:txBody>
      </p:sp>
      <p:sp>
        <p:nvSpPr>
          <p:cNvPr id="1048688" name="文本框 62"/>
          <p:cNvSpPr txBox="1"/>
          <p:nvPr/>
        </p:nvSpPr>
        <p:spPr>
          <a:xfrm>
            <a:off x="1935930" y="4982071"/>
            <a:ext cx="3430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dist">
              <a:buClrTx/>
              <a:buSzTx/>
              <a:buFontTx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kumimoji="0" lang="en-US" altLang="zh-CN" b="0" i="0" u="none" strike="noStrike" kern="1200" cap="none" spc="0" normalizeH="0" baseline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89" name="文本框 64"/>
          <p:cNvSpPr txBox="1"/>
          <p:nvPr/>
        </p:nvSpPr>
        <p:spPr>
          <a:xfrm>
            <a:off x="7587615" y="4982210"/>
            <a:ext cx="37357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dist"/>
            <a:r>
              <a:rPr lang="en-US" altLang="zh-CN" dirty="0"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  <a:sym typeface="+mn-ea"/>
              </a:rPr>
              <a:t>CONCLUSION &amp;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rPr>
              <a:t>FUTURE WORK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  <a:cs typeface="Times New Roman" panose="02020603050405020304" pitchFamily="18" charset="0"/>
            </a:endParaRPr>
          </a:p>
        </p:txBody>
      </p:sp>
      <p:sp>
        <p:nvSpPr>
          <p:cNvPr id="1048690" name="文本框 2"/>
          <p:cNvSpPr txBox="1"/>
          <p:nvPr/>
        </p:nvSpPr>
        <p:spPr>
          <a:xfrm>
            <a:off x="7523480" y="3098165"/>
            <a:ext cx="3429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dist"/>
            <a:r>
              <a:rPr lang="en-US" altLang="zh-CN" dirty="0"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rPr>
              <a:t>SUMMARY</a:t>
            </a:r>
            <a:endParaRPr lang="en-US" altLang="zh-CN" dirty="0">
              <a:latin typeface="Times New Roman" panose="02020603050405020304" pitchFamily="18" charset="0"/>
              <a:ea typeface="方正小标宋_GBK" panose="02000000000000000000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2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Times New Roman" panose="02020603050405020304" pitchFamily="18" charset="0"/>
              <a:ea typeface="方正小标宋_GBK" panose="02000000000000000000" charset="-122"/>
              <a:cs typeface="Times New Roman" panose="02020603050405020304" pitchFamily="18" charset="0"/>
            </a:endParaRPr>
          </a:p>
        </p:txBody>
      </p:sp>
      <p:sp>
        <p:nvSpPr>
          <p:cNvPr id="1048763" name="矩形: 圆角 4"/>
          <p:cNvSpPr/>
          <p:nvPr/>
        </p:nvSpPr>
        <p:spPr>
          <a:xfrm>
            <a:off x="272981" y="308164"/>
            <a:ext cx="11646039" cy="6241673"/>
          </a:xfrm>
          <a:prstGeom prst="roundRect">
            <a:avLst>
              <a:gd name="adj" fmla="val 37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Times New Roman" panose="02020603050405020304" pitchFamily="18" charset="0"/>
              <a:ea typeface="方正小标宋_GBK" panose="02000000000000000000" charset="-122"/>
              <a:cs typeface="Times New Roman" panose="02020603050405020304" pitchFamily="18" charset="0"/>
            </a:endParaRPr>
          </a:p>
        </p:txBody>
      </p:sp>
      <p:sp>
        <p:nvSpPr>
          <p:cNvPr id="1048764" name="文本框 1"/>
          <p:cNvSpPr txBox="1"/>
          <p:nvPr/>
        </p:nvSpPr>
        <p:spPr>
          <a:xfrm>
            <a:off x="6096000" y="2248071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第</a:t>
            </a: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方正小标宋_GBK" panose="02000000000000000000" charset="-122"/>
              </a:rPr>
              <a:t>四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章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sp>
        <p:nvSpPr>
          <p:cNvPr id="1048765" name="文本框 2"/>
          <p:cNvSpPr txBox="1"/>
          <p:nvPr/>
        </p:nvSpPr>
        <p:spPr>
          <a:xfrm>
            <a:off x="6096000" y="3110451"/>
            <a:ext cx="332465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dist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方正小标宋_GBK" panose="02000000000000000000" charset="-122"/>
              </a:rPr>
              <a:t>结论与展望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sp>
        <p:nvSpPr>
          <p:cNvPr id="1048766" name="文本框 5"/>
          <p:cNvSpPr txBox="1"/>
          <p:nvPr/>
        </p:nvSpPr>
        <p:spPr>
          <a:xfrm>
            <a:off x="6096000" y="4249393"/>
            <a:ext cx="3717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dist"/>
            <a:r>
              <a:rPr lang="en-US" altLang="zh-CN" dirty="0"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  <a:sym typeface="+mn-ea"/>
              </a:rPr>
              <a:t>CONCLUSION &amp; </a:t>
            </a:r>
            <a:r>
              <a:rPr lang="en-US" altLang="zh-CN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  <a:sym typeface="+mn-ea"/>
              </a:rPr>
              <a:t>FUTURE WORK</a:t>
            </a:r>
            <a:endParaRPr lang="en-US" altLang="zh-CN" dirty="0">
              <a:latin typeface="Times New Roman" panose="02020603050405020304" pitchFamily="18" charset="0"/>
              <a:ea typeface="思源黑体 CN Light" panose="020B0300000000000000" pitchFamily="34" charset="-122"/>
            </a:endParaRPr>
          </a:p>
        </p:txBody>
      </p:sp>
      <p:pic>
        <p:nvPicPr>
          <p:cNvPr id="2097190" name="图片 7" descr="图片包含 游戏机, 长颈鹿, 太阳, 海&#10;&#10;描述已自动生成"/>
          <p:cNvPicPr/>
          <p:nvPr/>
        </p:nvPicPr>
        <p:blipFill rotWithShape="1">
          <a:blip r:embed="rId1"/>
          <a:srcRect l="-93" r="50093"/>
          <a:stretch>
            <a:fillRect/>
          </a:stretch>
        </p:blipFill>
        <p:spPr>
          <a:xfrm>
            <a:off x="1325991" y="1578643"/>
            <a:ext cx="3717000" cy="3717000"/>
          </a:xfrm>
          <a:prstGeom prst="ellipse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6"/>
          <p:cNvGrpSpPr/>
          <p:nvPr/>
        </p:nvGrpSpPr>
        <p:grpSpPr>
          <a:xfrm>
            <a:off x="0" y="0"/>
            <a:ext cx="12192000" cy="6858000"/>
            <a:chOff x="0" y="0"/>
            <a:chExt cx="19200" cy="10800"/>
          </a:xfrm>
        </p:grpSpPr>
        <p:sp>
          <p:nvSpPr>
            <p:cNvPr id="1048767" name="矩形 1"/>
            <p:cNvSpPr/>
            <p:nvPr/>
          </p:nvSpPr>
          <p:spPr>
            <a:xfrm>
              <a:off x="0" y="0"/>
              <a:ext cx="19200" cy="108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>
                  <a:latin typeface="Times New Roman" panose="02020603050405020304" pitchFamily="18" charset="0"/>
                  <a:ea typeface="方正小标宋_GBK" panose="02000000000000000000" charset="-122"/>
                  <a:cs typeface="Times New Roman" panose="02020603050405020304" pitchFamily="18" charset="0"/>
                </a:rPr>
                <a:t>未优化的𝑃enc在不同块大小上的性能</a:t>
              </a:r>
              <a:endParaRPr lang="en-US"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endParaRPr>
            </a:p>
          </p:txBody>
        </p:sp>
        <p:sp>
          <p:nvSpPr>
            <p:cNvPr id="1048768" name="矩形: 圆角 2"/>
            <p:cNvSpPr/>
            <p:nvPr/>
          </p:nvSpPr>
          <p:spPr>
            <a:xfrm>
              <a:off x="430" y="485"/>
              <a:ext cx="18340" cy="9829"/>
            </a:xfrm>
            <a:prstGeom prst="roundRect">
              <a:avLst>
                <a:gd name="adj" fmla="val 3728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048769" name="文本框 3"/>
          <p:cNvSpPr txBox="1"/>
          <p:nvPr/>
        </p:nvSpPr>
        <p:spPr>
          <a:xfrm>
            <a:off x="797412" y="760357"/>
            <a:ext cx="9486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第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四章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sp>
        <p:nvSpPr>
          <p:cNvPr id="1048770" name="文本框 4"/>
          <p:cNvSpPr txBox="1"/>
          <p:nvPr/>
        </p:nvSpPr>
        <p:spPr>
          <a:xfrm>
            <a:off x="1929635" y="760357"/>
            <a:ext cx="145923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结论与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展望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sp>
        <p:nvSpPr>
          <p:cNvPr id="1048771" name="文本框 5"/>
          <p:cNvSpPr txBox="1"/>
          <p:nvPr/>
        </p:nvSpPr>
        <p:spPr>
          <a:xfrm>
            <a:off x="3475990" y="775335"/>
            <a:ext cx="3700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dist"/>
            <a:r>
              <a:rPr lang="en-US" altLang="zh-CN" dirty="0"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  <a:sym typeface="+mn-ea"/>
              </a:rPr>
              <a:t>CONCLUSION &amp; </a:t>
            </a:r>
            <a:r>
              <a:rPr lang="en-US" altLang="zh-CN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  <a:sym typeface="+mn-ea"/>
              </a:rPr>
              <a:t>FUTURE WORK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  <a:cs typeface="Times New Roman" panose="02020603050405020304" pitchFamily="18" charset="0"/>
            </a:endParaRPr>
          </a:p>
        </p:txBody>
      </p:sp>
      <p:sp>
        <p:nvSpPr>
          <p:cNvPr id="1048772" name="矩形 12"/>
          <p:cNvSpPr/>
          <p:nvPr/>
        </p:nvSpPr>
        <p:spPr>
          <a:xfrm>
            <a:off x="3264050" y="3909208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方正小标宋_GBK" panose="02000000000000000000" charset="-122"/>
              </a:rPr>
              <a:t>填写</a:t>
            </a:r>
            <a:endParaRPr lang="en-US" altLang="zh-CN" sz="1600" b="1" dirty="0">
              <a:solidFill>
                <a:schemeClr val="bg1"/>
              </a:solidFill>
              <a:latin typeface="Times New Roman" panose="02020603050405020304" pitchFamily="18" charset="0"/>
              <a:ea typeface="方正小标宋_GBK" panose="02000000000000000000" charset="-122"/>
            </a:endParaRPr>
          </a:p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方正小标宋_GBK" panose="02000000000000000000" charset="-122"/>
              </a:rPr>
              <a:t>标题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cxnSp>
        <p:nvCxnSpPr>
          <p:cNvPr id="3145753" name="直接连接符 23"/>
          <p:cNvCxnSpPr/>
          <p:nvPr/>
        </p:nvCxnSpPr>
        <p:spPr>
          <a:xfrm>
            <a:off x="1842505" y="910273"/>
            <a:ext cx="0" cy="1310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73" name="文本框 1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776980" y="1429385"/>
            <a:ext cx="4967605" cy="45021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</p:spPr>
        <p:txBody>
          <a:bodyPr/>
          <a:p>
            <a:r>
              <a:rPr lang="zh-CN" altLang="en-US">
                <a:noFill/>
              </a:rPr>
              <a:t> </a:t>
            </a:r>
            <a:endParaRPr lang="zh-CN" altLang="en-US">
              <a:noFill/>
            </a:endParaRPr>
          </a:p>
        </p:txBody>
      </p:sp>
      <p:sp>
        <p:nvSpPr>
          <p:cNvPr id="1048774" name="文本框 14"/>
          <p:cNvSpPr txBox="1"/>
          <p:nvPr/>
        </p:nvSpPr>
        <p:spPr>
          <a:xfrm>
            <a:off x="1642110" y="2413000"/>
            <a:ext cx="4064000" cy="2461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zh-CN" alt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准备了两个程序来对大小为B的阻塞数组进行XOR。</a:t>
            </a:r>
            <a:endParaRPr lang="zh-CN" altLang="en-US" sz="20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zh-CN" altLang="en-US" sz="20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+mn-ea"/>
              </a:rPr>
              <a:t>通过SIMD指令，瓶颈从CPU转移到内存I/O。</a:t>
            </a:r>
            <a:endParaRPr lang="zh-CN" altLang="en-US" sz="20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zh-CN" altLang="en-US" sz="20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+mn-ea"/>
              </a:rPr>
              <a:t>太小的块在实际计算中是不好的</a:t>
            </a:r>
            <a:endParaRPr lang="zh-CN" altLang="en-US" sz="20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</p:txBody>
      </p:sp>
      <p:pic>
        <p:nvPicPr>
          <p:cNvPr id="2097191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525" y="2235835"/>
            <a:ext cx="4785360" cy="1447800"/>
          </a:xfrm>
          <a:prstGeom prst="rect">
            <a:avLst/>
          </a:prstGeom>
        </p:spPr>
      </p:pic>
      <p:pic>
        <p:nvPicPr>
          <p:cNvPr id="2097192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365" y="3837305"/>
            <a:ext cx="4831080" cy="1463040"/>
          </a:xfrm>
          <a:prstGeom prst="rect">
            <a:avLst/>
          </a:prstGeom>
        </p:spPr>
      </p:pic>
      <p:cxnSp>
        <p:nvCxnSpPr>
          <p:cNvPr id="3145754" name="直接连接符 18"/>
          <p:cNvCxnSpPr/>
          <p:nvPr/>
        </p:nvCxnSpPr>
        <p:spPr>
          <a:xfrm>
            <a:off x="6095573" y="2297728"/>
            <a:ext cx="0" cy="2263515"/>
          </a:xfrm>
          <a:prstGeom prst="line">
            <a:avLst/>
          </a:prstGeom>
          <a:ln>
            <a:gradFill>
              <a:gsLst>
                <a:gs pos="0">
                  <a:srgbClr val="0070C0">
                    <a:alpha val="0"/>
                  </a:srgbClr>
                </a:gs>
                <a:gs pos="50000">
                  <a:srgbClr val="0070C0"/>
                </a:gs>
                <a:gs pos="100000">
                  <a:srgbClr val="0070C0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组合 6"/>
          <p:cNvGrpSpPr/>
          <p:nvPr/>
        </p:nvGrpSpPr>
        <p:grpSpPr>
          <a:xfrm>
            <a:off x="0" y="0"/>
            <a:ext cx="12192000" cy="6858000"/>
            <a:chOff x="0" y="0"/>
            <a:chExt cx="19200" cy="10800"/>
          </a:xfrm>
        </p:grpSpPr>
        <p:sp>
          <p:nvSpPr>
            <p:cNvPr id="1048776" name="矩形 1"/>
            <p:cNvSpPr/>
            <p:nvPr/>
          </p:nvSpPr>
          <p:spPr>
            <a:xfrm>
              <a:off x="0" y="0"/>
              <a:ext cx="19200" cy="108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>
                  <a:latin typeface="Times New Roman" panose="02020603050405020304" pitchFamily="18" charset="0"/>
                  <a:ea typeface="方正小标宋_GBK" panose="02000000000000000000" charset="-122"/>
                  <a:cs typeface="Times New Roman" panose="02020603050405020304" pitchFamily="18" charset="0"/>
                </a:rPr>
                <a:t>未优化的𝑃enc在不同块大小上的性能</a:t>
              </a:r>
              <a:endParaRPr lang="en-US"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endParaRPr>
            </a:p>
          </p:txBody>
        </p:sp>
        <p:sp>
          <p:nvSpPr>
            <p:cNvPr id="1048777" name="矩形: 圆角 2"/>
            <p:cNvSpPr/>
            <p:nvPr/>
          </p:nvSpPr>
          <p:spPr>
            <a:xfrm>
              <a:off x="430" y="485"/>
              <a:ext cx="18340" cy="9829"/>
            </a:xfrm>
            <a:prstGeom prst="roundRect">
              <a:avLst>
                <a:gd name="adj" fmla="val 3728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048778" name="文本框 3"/>
          <p:cNvSpPr txBox="1"/>
          <p:nvPr/>
        </p:nvSpPr>
        <p:spPr>
          <a:xfrm>
            <a:off x="797412" y="760357"/>
            <a:ext cx="9486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第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四章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sp>
        <p:nvSpPr>
          <p:cNvPr id="1048779" name="文本框 4"/>
          <p:cNvSpPr txBox="1"/>
          <p:nvPr/>
        </p:nvSpPr>
        <p:spPr>
          <a:xfrm>
            <a:off x="1929635" y="760357"/>
            <a:ext cx="145923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结论与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展望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sp>
        <p:nvSpPr>
          <p:cNvPr id="1048780" name="文本框 5"/>
          <p:cNvSpPr txBox="1"/>
          <p:nvPr/>
        </p:nvSpPr>
        <p:spPr>
          <a:xfrm>
            <a:off x="3475990" y="775335"/>
            <a:ext cx="3700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dist"/>
            <a:r>
              <a:rPr lang="en-US" altLang="zh-CN" dirty="0"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  <a:sym typeface="+mn-ea"/>
              </a:rPr>
              <a:t>CONCLUSION &amp; </a:t>
            </a:r>
            <a:r>
              <a:rPr lang="en-US" altLang="zh-CN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  <a:sym typeface="+mn-ea"/>
              </a:rPr>
              <a:t>FUTURE WORK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  <a:cs typeface="Times New Roman" panose="02020603050405020304" pitchFamily="18" charset="0"/>
            </a:endParaRPr>
          </a:p>
        </p:txBody>
      </p:sp>
      <p:sp>
        <p:nvSpPr>
          <p:cNvPr id="1048781" name="矩形 12"/>
          <p:cNvSpPr/>
          <p:nvPr/>
        </p:nvSpPr>
        <p:spPr>
          <a:xfrm>
            <a:off x="3264050" y="3909208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方正小标宋_GBK" panose="02000000000000000000" charset="-122"/>
              </a:rPr>
              <a:t>填写</a:t>
            </a:r>
            <a:endParaRPr lang="en-US" altLang="zh-CN" sz="1600" b="1" dirty="0">
              <a:solidFill>
                <a:schemeClr val="bg1"/>
              </a:solidFill>
              <a:latin typeface="Times New Roman" panose="02020603050405020304" pitchFamily="18" charset="0"/>
              <a:ea typeface="方正小标宋_GBK" panose="02000000000000000000" charset="-122"/>
            </a:endParaRPr>
          </a:p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方正小标宋_GBK" panose="02000000000000000000" charset="-122"/>
              </a:rPr>
              <a:t>标题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cxnSp>
        <p:nvCxnSpPr>
          <p:cNvPr id="3145755" name="直接连接符 23"/>
          <p:cNvCxnSpPr/>
          <p:nvPr/>
        </p:nvCxnSpPr>
        <p:spPr>
          <a:xfrm>
            <a:off x="1842505" y="910273"/>
            <a:ext cx="0" cy="1310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83" name="文本框 7"/>
          <p:cNvSpPr txBox="1"/>
          <p:nvPr/>
        </p:nvSpPr>
        <p:spPr>
          <a:xfrm>
            <a:off x="1888490" y="2073275"/>
            <a:ext cx="34137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RePair和XorRePair压缩性能</a:t>
            </a:r>
            <a:endParaRPr lang="zh-CN" altLang="en-US" sz="2000" b="1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pic>
        <p:nvPicPr>
          <p:cNvPr id="2097193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2270" y="2646680"/>
            <a:ext cx="3498850" cy="574040"/>
          </a:xfrm>
          <a:prstGeom prst="rect">
            <a:avLst/>
          </a:prstGeom>
        </p:spPr>
      </p:pic>
      <p:pic>
        <p:nvPicPr>
          <p:cNvPr id="2097194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630" y="3330575"/>
            <a:ext cx="3498215" cy="461645"/>
          </a:xfrm>
          <a:prstGeom prst="rect">
            <a:avLst/>
          </a:prstGeom>
        </p:spPr>
      </p:pic>
      <p:sp>
        <p:nvSpPr>
          <p:cNvPr id="1048784" name="文本框 10"/>
          <p:cNvSpPr txBox="1"/>
          <p:nvPr/>
        </p:nvSpPr>
        <p:spPr>
          <a:xfrm>
            <a:off x="2124710" y="3902075"/>
            <a:ext cx="27266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比率越小，压缩性能就越好</a:t>
            </a:r>
            <a:endParaRPr lang="zh-CN" altLang="en-US" sz="1600" b="1">
              <a:solidFill>
                <a:schemeClr val="bg1">
                  <a:lumMod val="50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48785" name="文本框 11"/>
          <p:cNvSpPr txBox="1"/>
          <p:nvPr/>
        </p:nvSpPr>
        <p:spPr>
          <a:xfrm>
            <a:off x="1492250" y="4349115"/>
            <a:ext cx="420624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zh-CN" alt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XorRePair利用了XOR的cancellative属性，但是区别很小。</a:t>
            </a:r>
            <a:endParaRPr lang="zh-CN" altLang="en-US" sz="20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zh-CN" altLang="en-US" sz="20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zh-CN" alt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因为</a:t>
            </a:r>
            <a:r>
              <a:rPr lang="zh-CN" alt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+mn-ea"/>
              </a:rPr>
              <a:t>RePair的鲁棒性，尽管它没有使用XOR的取消性，它也可以</a:t>
            </a:r>
            <a:r>
              <a:rPr lang="zh-CN" alt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有效地压缩程序。</a:t>
            </a:r>
            <a:endParaRPr lang="zh-CN" altLang="en-US" sz="20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</p:txBody>
      </p:sp>
      <p:sp>
        <p:nvSpPr>
          <p:cNvPr id="1048786" name="文本框 18"/>
          <p:cNvSpPr txBox="1"/>
          <p:nvPr/>
        </p:nvSpPr>
        <p:spPr>
          <a:xfrm>
            <a:off x="6707505" y="2099945"/>
            <a:ext cx="43370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XorRepair和XOR融合减少内存访问</a:t>
            </a:r>
            <a:endParaRPr lang="zh-CN" altLang="en-US" sz="2000" b="1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pic>
        <p:nvPicPr>
          <p:cNvPr id="2097195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650" y="2717800"/>
            <a:ext cx="3893820" cy="579120"/>
          </a:xfrm>
          <a:prstGeom prst="rect">
            <a:avLst/>
          </a:prstGeom>
        </p:spPr>
      </p:pic>
      <p:sp>
        <p:nvSpPr>
          <p:cNvPr id="1048787" name="文本框 20"/>
          <p:cNvSpPr txBox="1"/>
          <p:nvPr/>
        </p:nvSpPr>
        <p:spPr>
          <a:xfrm>
            <a:off x="7012940" y="3537585"/>
            <a:ext cx="3556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其中Co指XorRepair，Fu指XOR融合。</a:t>
            </a:r>
            <a:endParaRPr lang="zh-CN" altLang="en-US" sz="1600" b="1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1048788" name="文本框 21"/>
          <p:cNvSpPr txBox="1"/>
          <p:nvPr/>
        </p:nvSpPr>
        <p:spPr>
          <a:xfrm>
            <a:off x="6686550" y="4239260"/>
            <a:ext cx="437896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zh-CN" alt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XorRepair和XOR融合独立工作得很好。</a:t>
            </a:r>
            <a:endParaRPr lang="zh-CN" altLang="en-US" sz="20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zh-CN" altLang="en-US" sz="20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zh-CN" alt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将它们结合起来平均减少了76%的内存访问量。</a:t>
            </a:r>
            <a:endParaRPr lang="zh-CN" altLang="en-US" sz="20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</p:txBody>
      </p:sp>
      <p:cxnSp>
        <p:nvCxnSpPr>
          <p:cNvPr id="3145756" name="直接连接符 22"/>
          <p:cNvCxnSpPr/>
          <p:nvPr/>
        </p:nvCxnSpPr>
        <p:spPr>
          <a:xfrm>
            <a:off x="6095573" y="2297728"/>
            <a:ext cx="0" cy="2263515"/>
          </a:xfrm>
          <a:prstGeom prst="line">
            <a:avLst/>
          </a:prstGeom>
          <a:ln>
            <a:gradFill>
              <a:gsLst>
                <a:gs pos="0">
                  <a:srgbClr val="0070C0">
                    <a:alpha val="0"/>
                  </a:srgbClr>
                </a:gs>
                <a:gs pos="50000">
                  <a:srgbClr val="0070C0"/>
                </a:gs>
                <a:gs pos="100000">
                  <a:srgbClr val="0070C0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95" name="文本框 13"/>
          <p:cNvSpPr txBox="1"/>
          <p:nvPr/>
        </p:nvSpPr>
        <p:spPr>
          <a:xfrm>
            <a:off x="5203190" y="1438275"/>
            <a:ext cx="17856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平均缩减率</a:t>
            </a:r>
            <a:endParaRPr lang="zh-CN" altLang="en-US" sz="24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组合 6"/>
          <p:cNvGrpSpPr/>
          <p:nvPr/>
        </p:nvGrpSpPr>
        <p:grpSpPr>
          <a:xfrm>
            <a:off x="0" y="0"/>
            <a:ext cx="12192000" cy="6858000"/>
            <a:chOff x="0" y="0"/>
            <a:chExt cx="19200" cy="10800"/>
          </a:xfrm>
        </p:grpSpPr>
        <p:sp>
          <p:nvSpPr>
            <p:cNvPr id="1048789" name="矩形 1"/>
            <p:cNvSpPr/>
            <p:nvPr/>
          </p:nvSpPr>
          <p:spPr>
            <a:xfrm>
              <a:off x="0" y="0"/>
              <a:ext cx="19200" cy="108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>
                  <a:latin typeface="Times New Roman" panose="02020603050405020304" pitchFamily="18" charset="0"/>
                  <a:ea typeface="方正小标宋_GBK" panose="02000000000000000000" charset="-122"/>
                  <a:cs typeface="Times New Roman" panose="02020603050405020304" pitchFamily="18" charset="0"/>
                </a:rPr>
                <a:t>未优化的𝑃enc在不同块大小上的性能</a:t>
              </a:r>
              <a:endParaRPr lang="en-US"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endParaRPr>
            </a:p>
          </p:txBody>
        </p:sp>
        <p:sp>
          <p:nvSpPr>
            <p:cNvPr id="1048790" name="矩形: 圆角 2"/>
            <p:cNvSpPr/>
            <p:nvPr/>
          </p:nvSpPr>
          <p:spPr>
            <a:xfrm>
              <a:off x="430" y="485"/>
              <a:ext cx="18340" cy="9829"/>
            </a:xfrm>
            <a:prstGeom prst="roundRect">
              <a:avLst>
                <a:gd name="adj" fmla="val 3728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048791" name="文本框 3"/>
          <p:cNvSpPr txBox="1"/>
          <p:nvPr/>
        </p:nvSpPr>
        <p:spPr>
          <a:xfrm>
            <a:off x="797412" y="760357"/>
            <a:ext cx="9486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第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四章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sp>
        <p:nvSpPr>
          <p:cNvPr id="1048792" name="文本框 4"/>
          <p:cNvSpPr txBox="1"/>
          <p:nvPr/>
        </p:nvSpPr>
        <p:spPr>
          <a:xfrm>
            <a:off x="1929635" y="760357"/>
            <a:ext cx="145923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结论与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展望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sp>
        <p:nvSpPr>
          <p:cNvPr id="1048793" name="文本框 5"/>
          <p:cNvSpPr txBox="1"/>
          <p:nvPr/>
        </p:nvSpPr>
        <p:spPr>
          <a:xfrm>
            <a:off x="3475990" y="775335"/>
            <a:ext cx="3700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dist"/>
            <a:r>
              <a:rPr lang="en-US" altLang="zh-CN" dirty="0"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  <a:sym typeface="+mn-ea"/>
              </a:rPr>
              <a:t>CONCLUSION &amp; </a:t>
            </a:r>
            <a:r>
              <a:rPr lang="en-US" altLang="zh-CN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  <a:sym typeface="+mn-ea"/>
              </a:rPr>
              <a:t>FUTURE WORK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  <a:cs typeface="Times New Roman" panose="02020603050405020304" pitchFamily="18" charset="0"/>
            </a:endParaRPr>
          </a:p>
        </p:txBody>
      </p:sp>
      <p:sp>
        <p:nvSpPr>
          <p:cNvPr id="1048794" name="矩形 12"/>
          <p:cNvSpPr/>
          <p:nvPr/>
        </p:nvSpPr>
        <p:spPr>
          <a:xfrm>
            <a:off x="3264050" y="3909208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方正小标宋_GBK" panose="02000000000000000000" charset="-122"/>
              </a:rPr>
              <a:t>填写</a:t>
            </a:r>
            <a:endParaRPr lang="en-US" altLang="zh-CN" sz="1600" b="1" dirty="0">
              <a:solidFill>
                <a:schemeClr val="bg1"/>
              </a:solidFill>
              <a:latin typeface="Times New Roman" panose="02020603050405020304" pitchFamily="18" charset="0"/>
              <a:ea typeface="方正小标宋_GBK" panose="02000000000000000000" charset="-122"/>
            </a:endParaRPr>
          </a:p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方正小标宋_GBK" panose="02000000000000000000" charset="-122"/>
              </a:rPr>
              <a:t>标题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cxnSp>
        <p:nvCxnSpPr>
          <p:cNvPr id="3145757" name="直接连接符 23"/>
          <p:cNvCxnSpPr/>
          <p:nvPr/>
        </p:nvCxnSpPr>
        <p:spPr>
          <a:xfrm>
            <a:off x="1842505" y="910273"/>
            <a:ext cx="0" cy="1310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95" name="文本框 13"/>
          <p:cNvSpPr txBox="1"/>
          <p:nvPr/>
        </p:nvSpPr>
        <p:spPr>
          <a:xfrm>
            <a:off x="5203190" y="1438275"/>
            <a:ext cx="17856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平均缩减率</a:t>
            </a:r>
            <a:endParaRPr lang="zh-CN" altLang="en-US" sz="2400" b="1"/>
          </a:p>
        </p:txBody>
      </p:sp>
      <p:sp>
        <p:nvSpPr>
          <p:cNvPr id="1048796" name="文本框 7"/>
          <p:cNvSpPr txBox="1"/>
          <p:nvPr/>
        </p:nvSpPr>
        <p:spPr>
          <a:xfrm>
            <a:off x="1598930" y="2042795"/>
            <a:ext cx="40754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XorRepair和XOR融合缓冲区大小</a:t>
            </a:r>
            <a:endParaRPr lang="zh-CN" altLang="en-US" sz="2000" b="1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48797" name="文本框 11"/>
          <p:cNvSpPr txBox="1"/>
          <p:nvPr/>
        </p:nvSpPr>
        <p:spPr>
          <a:xfrm>
            <a:off x="1508125" y="3571875"/>
            <a:ext cx="4216400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zh-CN" altLang="en-US" sz="200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第一个比率说明XorRepair明显降低了缓存效率。</a:t>
            </a:r>
            <a:endParaRPr lang="zh-CN" altLang="en-US" sz="200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zh-CN" altLang="en-US" sz="200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zh-CN" altLang="en-US" sz="200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对比第三和第四个比率，调度启发式肯定会提高缓存效率。</a:t>
            </a:r>
            <a:endParaRPr lang="zh-CN" altLang="en-US" sz="200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zh-CN" altLang="en-US" sz="200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zh-CN" altLang="en-US" sz="200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调度启发式可以在一定程度上抑制XorRepair的副作用。</a:t>
            </a:r>
            <a:endParaRPr lang="zh-CN" altLang="en-US" sz="200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pic>
        <p:nvPicPr>
          <p:cNvPr id="2097196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8125" y="2610485"/>
            <a:ext cx="4107180" cy="792480"/>
          </a:xfrm>
          <a:prstGeom prst="rect">
            <a:avLst/>
          </a:prstGeom>
        </p:spPr>
      </p:pic>
      <p:sp>
        <p:nvSpPr>
          <p:cNvPr id="1048798" name="文本框 15"/>
          <p:cNvSpPr txBox="1"/>
          <p:nvPr/>
        </p:nvSpPr>
        <p:spPr>
          <a:xfrm>
            <a:off x="6897370" y="213931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为什么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(Xor)</a:t>
            </a:r>
            <a:r>
              <a:rPr lang="zh-CN" altLang="en-US" sz="2000" b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Repair明显降低效率？</a:t>
            </a:r>
            <a:endParaRPr lang="zh-CN" altLang="en-US" sz="2000" b="1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48799" name="文本框 16"/>
          <p:cNvSpPr txBox="1"/>
          <p:nvPr/>
        </p:nvSpPr>
        <p:spPr>
          <a:xfrm>
            <a:off x="6897370" y="2672715"/>
            <a:ext cx="4064000" cy="2461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zh-CN" altLang="en-US" sz="200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这是由于(Xor)RePair的内在行为造成的，它们增加了许多时间变量而没有考虑到缓存和寄存器的效率。</a:t>
            </a:r>
            <a:endParaRPr lang="zh-CN" altLang="en-US" sz="200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zh-CN" altLang="en-US" sz="200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zh-CN" altLang="en-US" sz="200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(Xor)RePair产生了许多在程序中只使用一次的变量，这些变量</a:t>
            </a:r>
            <a:r>
              <a:rPr lang="en-US" altLang="en-US" sz="200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是</a:t>
            </a:r>
            <a:r>
              <a:rPr lang="zh-CN" altLang="en-US" sz="200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可以被砍掉。</a:t>
            </a:r>
            <a:endParaRPr lang="zh-CN" altLang="en-US" sz="200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cxnSp>
        <p:nvCxnSpPr>
          <p:cNvPr id="3145758" name="直接连接符 17"/>
          <p:cNvCxnSpPr/>
          <p:nvPr/>
        </p:nvCxnSpPr>
        <p:spPr>
          <a:xfrm>
            <a:off x="6095573" y="2297728"/>
            <a:ext cx="0" cy="2263515"/>
          </a:xfrm>
          <a:prstGeom prst="line">
            <a:avLst/>
          </a:prstGeom>
          <a:ln>
            <a:gradFill>
              <a:gsLst>
                <a:gs pos="0">
                  <a:srgbClr val="0070C0">
                    <a:alpha val="0"/>
                  </a:srgbClr>
                </a:gs>
                <a:gs pos="50000">
                  <a:srgbClr val="0070C0"/>
                </a:gs>
                <a:gs pos="100000">
                  <a:srgbClr val="0070C0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组合 6"/>
          <p:cNvGrpSpPr/>
          <p:nvPr/>
        </p:nvGrpSpPr>
        <p:grpSpPr>
          <a:xfrm>
            <a:off x="0" y="0"/>
            <a:ext cx="12192000" cy="6858000"/>
            <a:chOff x="0" y="0"/>
            <a:chExt cx="19200" cy="10800"/>
          </a:xfrm>
        </p:grpSpPr>
        <p:sp>
          <p:nvSpPr>
            <p:cNvPr id="1048800" name="矩形 1"/>
            <p:cNvSpPr/>
            <p:nvPr/>
          </p:nvSpPr>
          <p:spPr>
            <a:xfrm>
              <a:off x="0" y="0"/>
              <a:ext cx="19200" cy="108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>
                  <a:latin typeface="Times New Roman" panose="02020603050405020304" pitchFamily="18" charset="0"/>
                  <a:ea typeface="方正小标宋_GBK" panose="02000000000000000000" charset="-122"/>
                  <a:cs typeface="Times New Roman" panose="02020603050405020304" pitchFamily="18" charset="0"/>
                </a:rPr>
                <a:t>未优化的𝑃enc在不同块大小上的性能</a:t>
              </a:r>
              <a:endParaRPr lang="en-US"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endParaRPr>
            </a:p>
          </p:txBody>
        </p:sp>
        <p:sp>
          <p:nvSpPr>
            <p:cNvPr id="1048801" name="矩形: 圆角 2"/>
            <p:cNvSpPr/>
            <p:nvPr/>
          </p:nvSpPr>
          <p:spPr>
            <a:xfrm>
              <a:off x="430" y="485"/>
              <a:ext cx="18340" cy="9829"/>
            </a:xfrm>
            <a:prstGeom prst="roundRect">
              <a:avLst>
                <a:gd name="adj" fmla="val 3728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048802" name="文本框 3"/>
          <p:cNvSpPr txBox="1"/>
          <p:nvPr/>
        </p:nvSpPr>
        <p:spPr>
          <a:xfrm>
            <a:off x="797412" y="760357"/>
            <a:ext cx="9486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第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四章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sp>
        <p:nvSpPr>
          <p:cNvPr id="1048803" name="文本框 4"/>
          <p:cNvSpPr txBox="1"/>
          <p:nvPr/>
        </p:nvSpPr>
        <p:spPr>
          <a:xfrm>
            <a:off x="1929635" y="760357"/>
            <a:ext cx="145923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结论与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展望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sp>
        <p:nvSpPr>
          <p:cNvPr id="1048804" name="文本框 5"/>
          <p:cNvSpPr txBox="1"/>
          <p:nvPr/>
        </p:nvSpPr>
        <p:spPr>
          <a:xfrm>
            <a:off x="3475990" y="775335"/>
            <a:ext cx="3700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dist"/>
            <a:r>
              <a:rPr lang="en-US" altLang="zh-CN" dirty="0"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  <a:sym typeface="+mn-ea"/>
              </a:rPr>
              <a:t>CONCLUSION &amp; </a:t>
            </a:r>
            <a:r>
              <a:rPr lang="en-US" altLang="zh-CN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  <a:sym typeface="+mn-ea"/>
              </a:rPr>
              <a:t>FUTURE WORK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  <a:cs typeface="Times New Roman" panose="02020603050405020304" pitchFamily="18" charset="0"/>
            </a:endParaRPr>
          </a:p>
        </p:txBody>
      </p:sp>
      <p:sp>
        <p:nvSpPr>
          <p:cNvPr id="1048805" name="矩形 12"/>
          <p:cNvSpPr/>
          <p:nvPr/>
        </p:nvSpPr>
        <p:spPr>
          <a:xfrm>
            <a:off x="3264050" y="3909208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方正小标宋_GBK" panose="02000000000000000000" charset="-122"/>
              </a:rPr>
              <a:t>填写</a:t>
            </a:r>
            <a:endParaRPr lang="en-US" altLang="zh-CN" sz="1600" b="1" dirty="0">
              <a:solidFill>
                <a:schemeClr val="bg1"/>
              </a:solidFill>
              <a:latin typeface="Times New Roman" panose="02020603050405020304" pitchFamily="18" charset="0"/>
              <a:ea typeface="方正小标宋_GBK" panose="02000000000000000000" charset="-122"/>
            </a:endParaRPr>
          </a:p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方正小标宋_GBK" panose="02000000000000000000" charset="-122"/>
              </a:rPr>
              <a:t>标题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cxnSp>
        <p:nvCxnSpPr>
          <p:cNvPr id="3145759" name="直接连接符 23"/>
          <p:cNvCxnSpPr/>
          <p:nvPr/>
        </p:nvCxnSpPr>
        <p:spPr>
          <a:xfrm>
            <a:off x="1842505" y="910273"/>
            <a:ext cx="0" cy="1310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806" name="文本框 13"/>
          <p:cNvSpPr txBox="1"/>
          <p:nvPr/>
        </p:nvSpPr>
        <p:spPr>
          <a:xfrm>
            <a:off x="4777105" y="1396365"/>
            <a:ext cx="26377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小区块的性能问题</a:t>
            </a:r>
            <a:endParaRPr lang="zh-CN" altLang="en-US" sz="2400" b="1"/>
          </a:p>
        </p:txBody>
      </p:sp>
      <p:sp>
        <p:nvSpPr>
          <p:cNvPr id="1048807" name="文本框 7"/>
          <p:cNvSpPr txBox="1"/>
          <p:nvPr/>
        </p:nvSpPr>
        <p:spPr>
          <a:xfrm>
            <a:off x="2149475" y="2108835"/>
            <a:ext cx="30124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1. 缓存集中的缓存冲突</a:t>
            </a:r>
            <a:endParaRPr lang="en-US" altLang="zh-CN" sz="2000" b="1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48808" name="文本框 11"/>
          <p:cNvSpPr txBox="1"/>
          <p:nvPr/>
        </p:nvSpPr>
        <p:spPr>
          <a:xfrm>
            <a:off x="2149475" y="2806065"/>
            <a:ext cx="360934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zh-CN" altLang="en-US" sz="200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涉及到的数组的（起始地址）以最佳方式对齐是一个很难的问题。</a:t>
            </a:r>
            <a:endParaRPr lang="zh-CN" altLang="en-US" sz="200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zh-CN" altLang="en-US" sz="200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	 </a:t>
            </a:r>
            <a:endParaRPr lang="zh-CN" altLang="en-US" sz="200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zh-CN" altLang="en-US" sz="200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块的大小越小，就越难像预期的那样有效地使用高速缓存。</a:t>
            </a:r>
            <a:endParaRPr lang="zh-CN" altLang="en-US" sz="200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1048809" name="文本框 15"/>
          <p:cNvSpPr txBox="1"/>
          <p:nvPr/>
        </p:nvSpPr>
        <p:spPr>
          <a:xfrm>
            <a:off x="6897370" y="210883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2. 延迟惩罚</a:t>
            </a:r>
            <a:endParaRPr lang="en-US" sz="2000" b="1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1048810" name="文本框 16"/>
          <p:cNvSpPr txBox="1"/>
          <p:nvPr/>
        </p:nvSpPr>
        <p:spPr>
          <a:xfrm>
            <a:off x="6897370" y="2707005"/>
            <a:ext cx="3698875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zh-CN" altLang="en-US" sz="200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可能是由于内存访问延迟导致。</a:t>
            </a:r>
            <a:endParaRPr lang="zh-CN" altLang="en-US" sz="200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zh-CN" altLang="en-US" sz="200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zh-CN" altLang="en-US" sz="200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如果块变小，那么需要的迭代次数就会变大。</a:t>
            </a:r>
            <a:endParaRPr lang="zh-CN" altLang="en-US" sz="200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zh-CN" altLang="en-US" sz="200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zh-CN" altLang="en-US" sz="200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区块的大小越小，就需要更多的区块加载，小区块的总延迟惩罚相对大于大区块的。</a:t>
            </a:r>
            <a:endParaRPr lang="zh-CN" altLang="en-US" sz="200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cxnSp>
        <p:nvCxnSpPr>
          <p:cNvPr id="3145760" name="直接连接符 8"/>
          <p:cNvCxnSpPr/>
          <p:nvPr/>
        </p:nvCxnSpPr>
        <p:spPr>
          <a:xfrm>
            <a:off x="6095573" y="2297728"/>
            <a:ext cx="0" cy="2263515"/>
          </a:xfrm>
          <a:prstGeom prst="line">
            <a:avLst/>
          </a:prstGeom>
          <a:ln>
            <a:gradFill>
              <a:gsLst>
                <a:gs pos="0">
                  <a:srgbClr val="0070C0">
                    <a:alpha val="0"/>
                  </a:srgbClr>
                </a:gs>
                <a:gs pos="50000">
                  <a:srgbClr val="0070C0"/>
                </a:gs>
                <a:gs pos="100000">
                  <a:srgbClr val="0070C0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组合 6"/>
          <p:cNvGrpSpPr/>
          <p:nvPr/>
        </p:nvGrpSpPr>
        <p:grpSpPr>
          <a:xfrm>
            <a:off x="0" y="0"/>
            <a:ext cx="12192000" cy="6858000"/>
            <a:chOff x="0" y="0"/>
            <a:chExt cx="19200" cy="10800"/>
          </a:xfrm>
        </p:grpSpPr>
        <p:sp>
          <p:nvSpPr>
            <p:cNvPr id="1048811" name="矩形 1"/>
            <p:cNvSpPr/>
            <p:nvPr/>
          </p:nvSpPr>
          <p:spPr>
            <a:xfrm>
              <a:off x="0" y="0"/>
              <a:ext cx="19200" cy="108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>
                  <a:latin typeface="Times New Roman" panose="02020603050405020304" pitchFamily="18" charset="0"/>
                  <a:ea typeface="方正小标宋_GBK" panose="02000000000000000000" charset="-122"/>
                  <a:cs typeface="Times New Roman" panose="02020603050405020304" pitchFamily="18" charset="0"/>
                </a:rPr>
                <a:t>未优化的𝑃enc在不同块大小上的性能</a:t>
              </a:r>
              <a:endParaRPr lang="en-US"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endParaRPr>
            </a:p>
          </p:txBody>
        </p:sp>
        <p:sp>
          <p:nvSpPr>
            <p:cNvPr id="1048812" name="矩形: 圆角 2"/>
            <p:cNvSpPr/>
            <p:nvPr/>
          </p:nvSpPr>
          <p:spPr>
            <a:xfrm>
              <a:off x="430" y="485"/>
              <a:ext cx="18340" cy="9829"/>
            </a:xfrm>
            <a:prstGeom prst="roundRect">
              <a:avLst>
                <a:gd name="adj" fmla="val 3728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048813" name="文本框 3"/>
          <p:cNvSpPr txBox="1"/>
          <p:nvPr/>
        </p:nvSpPr>
        <p:spPr>
          <a:xfrm>
            <a:off x="797412" y="760357"/>
            <a:ext cx="9486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第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四章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sp>
        <p:nvSpPr>
          <p:cNvPr id="1048814" name="文本框 4"/>
          <p:cNvSpPr txBox="1"/>
          <p:nvPr/>
        </p:nvSpPr>
        <p:spPr>
          <a:xfrm>
            <a:off x="1929635" y="760357"/>
            <a:ext cx="145923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结论与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展望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sp>
        <p:nvSpPr>
          <p:cNvPr id="1048815" name="文本框 5"/>
          <p:cNvSpPr txBox="1"/>
          <p:nvPr/>
        </p:nvSpPr>
        <p:spPr>
          <a:xfrm>
            <a:off x="3475990" y="775335"/>
            <a:ext cx="3700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dist"/>
            <a:r>
              <a:rPr lang="en-US" altLang="zh-CN" dirty="0"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  <a:sym typeface="+mn-ea"/>
              </a:rPr>
              <a:t>CONCLUSION &amp; </a:t>
            </a:r>
            <a:r>
              <a:rPr lang="en-US" altLang="zh-CN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  <a:sym typeface="+mn-ea"/>
              </a:rPr>
              <a:t>FUTURE WORK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  <a:cs typeface="Times New Roman" panose="02020603050405020304" pitchFamily="18" charset="0"/>
            </a:endParaRPr>
          </a:p>
        </p:txBody>
      </p:sp>
      <p:sp>
        <p:nvSpPr>
          <p:cNvPr id="1048816" name="矩形 12"/>
          <p:cNvSpPr/>
          <p:nvPr/>
        </p:nvSpPr>
        <p:spPr>
          <a:xfrm>
            <a:off x="3264050" y="3909208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方正小标宋_GBK" panose="02000000000000000000" charset="-122"/>
              </a:rPr>
              <a:t>填写</a:t>
            </a:r>
            <a:endParaRPr lang="en-US" altLang="zh-CN" sz="1600" b="1" dirty="0">
              <a:solidFill>
                <a:schemeClr val="bg1"/>
              </a:solidFill>
              <a:latin typeface="Times New Roman" panose="02020603050405020304" pitchFamily="18" charset="0"/>
              <a:ea typeface="方正小标宋_GBK" panose="02000000000000000000" charset="-122"/>
            </a:endParaRPr>
          </a:p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方正小标宋_GBK" panose="02000000000000000000" charset="-122"/>
              </a:rPr>
              <a:t>标题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cxnSp>
        <p:nvCxnSpPr>
          <p:cNvPr id="3145761" name="直接连接符 23"/>
          <p:cNvCxnSpPr/>
          <p:nvPr/>
        </p:nvCxnSpPr>
        <p:spPr>
          <a:xfrm>
            <a:off x="1842505" y="910273"/>
            <a:ext cx="0" cy="1310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817" name="文本框 13"/>
          <p:cNvSpPr txBox="1"/>
          <p:nvPr/>
        </p:nvSpPr>
        <p:spPr>
          <a:xfrm>
            <a:off x="5222875" y="1398270"/>
            <a:ext cx="17443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吞吐量分析</a:t>
            </a:r>
            <a:endParaRPr lang="zh-CN" altLang="en-US" sz="2400" b="1"/>
          </a:p>
        </p:txBody>
      </p:sp>
      <p:pic>
        <p:nvPicPr>
          <p:cNvPr id="2097197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5565" y="3211195"/>
            <a:ext cx="3899535" cy="1981200"/>
          </a:xfrm>
          <a:prstGeom prst="rect">
            <a:avLst/>
          </a:prstGeom>
        </p:spPr>
      </p:pic>
      <p:pic>
        <p:nvPicPr>
          <p:cNvPr id="2097198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940" y="2008505"/>
            <a:ext cx="3947160" cy="1050925"/>
          </a:xfrm>
          <a:prstGeom prst="rect">
            <a:avLst/>
          </a:prstGeom>
        </p:spPr>
      </p:pic>
      <p:sp>
        <p:nvSpPr>
          <p:cNvPr id="1048818" name="文本框 10"/>
          <p:cNvSpPr txBox="1"/>
          <p:nvPr/>
        </p:nvSpPr>
        <p:spPr>
          <a:xfrm>
            <a:off x="2249170" y="5410200"/>
            <a:ext cx="76942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作者的EC库在编码方面超过了ISA-L，在解码方面超过了parallels。</a:t>
            </a:r>
            <a:endParaRPr lang="zh-CN" altLang="en-US" sz="2000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在不专门处理低奇数的情况下工作得很好。</a:t>
            </a:r>
            <a:endParaRPr lang="zh-CN" altLang="en-US" sz="2000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pic>
        <p:nvPicPr>
          <p:cNvPr id="2097199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940" y="2021840"/>
            <a:ext cx="3803015" cy="3088005"/>
          </a:xfrm>
          <a:prstGeom prst="rect">
            <a:avLst/>
          </a:prstGeom>
        </p:spPr>
      </p:pic>
      <p:cxnSp>
        <p:nvCxnSpPr>
          <p:cNvPr id="3145762" name="直接连接符 17"/>
          <p:cNvCxnSpPr/>
          <p:nvPr/>
        </p:nvCxnSpPr>
        <p:spPr>
          <a:xfrm>
            <a:off x="6096208" y="2297728"/>
            <a:ext cx="0" cy="2263515"/>
          </a:xfrm>
          <a:prstGeom prst="line">
            <a:avLst/>
          </a:prstGeom>
          <a:ln>
            <a:gradFill>
              <a:gsLst>
                <a:gs pos="0">
                  <a:srgbClr val="0070C0">
                    <a:alpha val="0"/>
                  </a:srgbClr>
                </a:gs>
                <a:gs pos="50000">
                  <a:srgbClr val="0070C0"/>
                </a:gs>
                <a:gs pos="100000">
                  <a:srgbClr val="0070C0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组合 6"/>
          <p:cNvGrpSpPr/>
          <p:nvPr/>
        </p:nvGrpSpPr>
        <p:grpSpPr>
          <a:xfrm>
            <a:off x="0" y="0"/>
            <a:ext cx="12192000" cy="6858000"/>
            <a:chOff x="0" y="0"/>
            <a:chExt cx="19200" cy="10800"/>
          </a:xfrm>
        </p:grpSpPr>
        <p:sp>
          <p:nvSpPr>
            <p:cNvPr id="1048819" name="矩形 1"/>
            <p:cNvSpPr/>
            <p:nvPr/>
          </p:nvSpPr>
          <p:spPr>
            <a:xfrm>
              <a:off x="0" y="0"/>
              <a:ext cx="19200" cy="108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>
                  <a:latin typeface="Times New Roman" panose="02020603050405020304" pitchFamily="18" charset="0"/>
                  <a:ea typeface="方正小标宋_GBK" panose="02000000000000000000" charset="-122"/>
                  <a:cs typeface="Times New Roman" panose="02020603050405020304" pitchFamily="18" charset="0"/>
                </a:rPr>
                <a:t>未优化的𝑃enc在不同块大小上的性能</a:t>
              </a:r>
              <a:endParaRPr lang="en-US"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endParaRPr>
            </a:p>
          </p:txBody>
        </p:sp>
        <p:sp>
          <p:nvSpPr>
            <p:cNvPr id="1048820" name="矩形: 圆角 2"/>
            <p:cNvSpPr/>
            <p:nvPr/>
          </p:nvSpPr>
          <p:spPr>
            <a:xfrm>
              <a:off x="430" y="485"/>
              <a:ext cx="18340" cy="9829"/>
            </a:xfrm>
            <a:prstGeom prst="roundRect">
              <a:avLst>
                <a:gd name="adj" fmla="val 3728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048821" name="文本框 3"/>
          <p:cNvSpPr txBox="1"/>
          <p:nvPr/>
        </p:nvSpPr>
        <p:spPr>
          <a:xfrm>
            <a:off x="797412" y="760357"/>
            <a:ext cx="9486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第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四章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sp>
        <p:nvSpPr>
          <p:cNvPr id="1048822" name="文本框 4"/>
          <p:cNvSpPr txBox="1"/>
          <p:nvPr/>
        </p:nvSpPr>
        <p:spPr>
          <a:xfrm>
            <a:off x="1929635" y="760357"/>
            <a:ext cx="145923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结论与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展望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sp>
        <p:nvSpPr>
          <p:cNvPr id="1048823" name="文本框 5"/>
          <p:cNvSpPr txBox="1"/>
          <p:nvPr/>
        </p:nvSpPr>
        <p:spPr>
          <a:xfrm>
            <a:off x="3475990" y="775335"/>
            <a:ext cx="3700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dist"/>
            <a:r>
              <a:rPr lang="en-US" altLang="zh-CN" dirty="0"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  <a:sym typeface="+mn-ea"/>
              </a:rPr>
              <a:t>CONCLUSION &amp; </a:t>
            </a:r>
            <a:r>
              <a:rPr lang="en-US" altLang="zh-CN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  <a:sym typeface="+mn-ea"/>
              </a:rPr>
              <a:t>FUTURE WORK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  <a:cs typeface="Times New Roman" panose="02020603050405020304" pitchFamily="18" charset="0"/>
            </a:endParaRPr>
          </a:p>
        </p:txBody>
      </p:sp>
      <p:sp>
        <p:nvSpPr>
          <p:cNvPr id="1048824" name="矩形 12"/>
          <p:cNvSpPr/>
          <p:nvPr/>
        </p:nvSpPr>
        <p:spPr>
          <a:xfrm>
            <a:off x="3264050" y="3909208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方正小标宋_GBK" panose="02000000000000000000" charset="-122"/>
              </a:rPr>
              <a:t>填写</a:t>
            </a:r>
            <a:endParaRPr lang="en-US" altLang="zh-CN" sz="1600" b="1" dirty="0">
              <a:solidFill>
                <a:schemeClr val="bg1"/>
              </a:solidFill>
              <a:latin typeface="Times New Roman" panose="02020603050405020304" pitchFamily="18" charset="0"/>
              <a:ea typeface="方正小标宋_GBK" panose="02000000000000000000" charset="-122"/>
            </a:endParaRPr>
          </a:p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方正小标宋_GBK" panose="02000000000000000000" charset="-122"/>
              </a:rPr>
              <a:t>标题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cxnSp>
        <p:nvCxnSpPr>
          <p:cNvPr id="3145763" name="直接连接符 23"/>
          <p:cNvCxnSpPr/>
          <p:nvPr/>
        </p:nvCxnSpPr>
        <p:spPr>
          <a:xfrm>
            <a:off x="1842505" y="910273"/>
            <a:ext cx="0" cy="1310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825" name="文本框 7"/>
          <p:cNvSpPr txBox="1"/>
          <p:nvPr/>
        </p:nvSpPr>
        <p:spPr>
          <a:xfrm>
            <a:off x="1656715" y="1691005"/>
            <a:ext cx="8878570" cy="3815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作者结合了四个概念</a:t>
            </a:r>
            <a:r>
              <a:rPr lang="zh-CN" altLang="en-US" sz="200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  <a:sym typeface="+mn-ea"/>
              </a:rPr>
              <a:t>实现基于XOR的高效EC库。</a:t>
            </a:r>
            <a:endParaRPr lang="zh-CN" altLang="en-US" sz="200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pPr lvl="1" indent="0">
              <a:lnSpc>
                <a:spcPct val="110000"/>
              </a:lnSpc>
              <a:buNone/>
            </a:pPr>
            <a:r>
              <a:rPr lang="zh-CN" altLang="en-US" sz="200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1. 来自程序优化的直线程序（SLP）</a:t>
            </a:r>
            <a:endParaRPr lang="zh-CN" altLang="en-US" sz="200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pPr lvl="1" indent="0">
              <a:lnSpc>
                <a:spcPct val="110000"/>
              </a:lnSpc>
              <a:buNone/>
            </a:pPr>
            <a:r>
              <a:rPr lang="zh-CN" altLang="en-US" sz="200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2. 语法压缩算法RePair</a:t>
            </a:r>
            <a:endParaRPr lang="zh-CN" altLang="en-US" sz="200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pPr lvl="1" indent="0">
              <a:lnSpc>
                <a:spcPct val="110000"/>
              </a:lnSpc>
              <a:buNone/>
            </a:pPr>
            <a:r>
              <a:rPr lang="zh-CN" altLang="en-US" sz="200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3. 函数程序优化技术</a:t>
            </a:r>
            <a:r>
              <a:rPr lang="zh-CN" altLang="en-US" sz="200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  <a:sym typeface="+mn-ea"/>
              </a:rPr>
              <a:t>Deforestation</a:t>
            </a:r>
            <a:endParaRPr lang="zh-CN" altLang="en-US" sz="200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pPr lvl="1" indent="0">
              <a:lnSpc>
                <a:spcPct val="110000"/>
              </a:lnSpc>
              <a:buNone/>
            </a:pPr>
            <a:r>
              <a:rPr lang="zh-CN" altLang="en-US" sz="200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4. 程序分析的</a:t>
            </a:r>
            <a:r>
              <a:rPr lang="en-US" altLang="zh-CN" sz="200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200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  <a:sym typeface="+mn-ea"/>
              </a:rPr>
              <a:t>red-blue) pebble game缓存优化</a:t>
            </a:r>
            <a:endParaRPr lang="zh-CN" altLang="en-US" sz="200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zh-CN" altLang="en-US" sz="200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将RePair扩展到XorRePair，以适应XOR的可消去属性。</a:t>
            </a:r>
            <a:endParaRPr lang="zh-CN" altLang="en-US" sz="200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zh-CN" altLang="en-US" sz="200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使用</a:t>
            </a:r>
            <a:r>
              <a:rPr lang="zh-CN" altLang="en-US" sz="200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  <a:sym typeface="+mn-ea"/>
              </a:rPr>
              <a:t>pebble game</a:t>
            </a:r>
            <a:r>
              <a:rPr lang="zh-CN" altLang="en-US" sz="200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将SLP上的缓存优化问题与抽象的LRU缓存形式化。</a:t>
            </a:r>
            <a:endParaRPr lang="zh-CN" altLang="en-US" sz="200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zh-CN" altLang="en-US" sz="200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正交组合这些方法，论文实现了一个性能优于Intel高性能库ISA-L的实验库。</a:t>
            </a:r>
            <a:endParaRPr lang="zh-CN" altLang="en-US" sz="200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6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Times New Roman" panose="02020603050405020304" pitchFamily="18" charset="0"/>
              <a:ea typeface="方正小标宋_GBK" panose="02000000000000000000" charset="-122"/>
              <a:cs typeface="Times New Roman" panose="02020603050405020304" pitchFamily="18" charset="0"/>
            </a:endParaRPr>
          </a:p>
        </p:txBody>
      </p:sp>
      <p:sp>
        <p:nvSpPr>
          <p:cNvPr id="1048847" name="矩形: 圆角 9"/>
          <p:cNvSpPr/>
          <p:nvPr/>
        </p:nvSpPr>
        <p:spPr>
          <a:xfrm>
            <a:off x="272980" y="308163"/>
            <a:ext cx="11646039" cy="6241673"/>
          </a:xfrm>
          <a:prstGeom prst="roundRect">
            <a:avLst>
              <a:gd name="adj" fmla="val 37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Times New Roman" panose="02020603050405020304" pitchFamily="18" charset="0"/>
              <a:ea typeface="方正小标宋_GBK" panose="02000000000000000000" charset="-122"/>
              <a:cs typeface="Times New Roman" panose="02020603050405020304" pitchFamily="18" charset="0"/>
            </a:endParaRPr>
          </a:p>
        </p:txBody>
      </p:sp>
      <p:sp>
        <p:nvSpPr>
          <p:cNvPr id="1048848" name="椭圆 10"/>
          <p:cNvSpPr/>
          <p:nvPr/>
        </p:nvSpPr>
        <p:spPr>
          <a:xfrm>
            <a:off x="5556739" y="1331583"/>
            <a:ext cx="1039342" cy="1039342"/>
          </a:xfrm>
          <a:prstGeom prst="ellipse">
            <a:avLst/>
          </a:prstGeom>
          <a:noFill/>
          <a:ln w="539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方正小标宋_GBK" panose="02000000000000000000" charset="-122"/>
              <a:cs typeface="Times New Roman" panose="02020603050405020304" pitchFamily="18" charset="0"/>
            </a:endParaRPr>
          </a:p>
        </p:txBody>
      </p:sp>
      <p:sp>
        <p:nvSpPr>
          <p:cNvPr id="1048849" name="文本框 15"/>
          <p:cNvSpPr txBox="1"/>
          <p:nvPr/>
        </p:nvSpPr>
        <p:spPr>
          <a:xfrm>
            <a:off x="5075976" y="4675490"/>
            <a:ext cx="200086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rPr>
              <a:t>汇报人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rPr>
              <a:t>|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rPr>
              <a:t>汪睿阳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方正小标宋_GBK" panose="02000000000000000000" charset="-122"/>
              <a:cs typeface="Times New Roman" panose="02020603050405020304" pitchFamily="18" charset="0"/>
            </a:endParaRPr>
          </a:p>
        </p:txBody>
      </p:sp>
      <p:sp>
        <p:nvSpPr>
          <p:cNvPr id="1048850" name="矩形 17"/>
          <p:cNvSpPr/>
          <p:nvPr/>
        </p:nvSpPr>
        <p:spPr>
          <a:xfrm>
            <a:off x="2865536" y="2679088"/>
            <a:ext cx="6460929" cy="807719"/>
          </a:xfrm>
          <a:prstGeom prst="rect">
            <a:avLst/>
          </a:prstGeom>
        </p:spPr>
        <p:txBody>
          <a:bodyPr wrap="square">
            <a:spAutoFit/>
          </a:bodyPr>
          <a:p>
            <a:pPr lvl="0" algn="dist">
              <a:lnSpc>
                <a:spcPct val="120000"/>
              </a:lnSpc>
            </a:pPr>
            <a:r>
              <a:rPr lang="en-US" altLang="en-US" sz="4000" dirty="0">
                <a:solidFill>
                  <a:srgbClr val="0070C0"/>
                </a:solidFill>
                <a:latin typeface="Times New Roman" panose="02020603050405020304" pitchFamily="18" charset="0"/>
                <a:ea typeface="方正小标宋_GBK" panose="02000000000000000000" charset="-122"/>
              </a:rPr>
              <a:t>请老师批评指正</a:t>
            </a:r>
            <a:endParaRPr lang="en-US" altLang="en-US" sz="4000" dirty="0">
              <a:solidFill>
                <a:srgbClr val="0070C0"/>
              </a:solidFill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pic>
        <p:nvPicPr>
          <p:cNvPr id="2097200" name="图形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5159" y="1464545"/>
            <a:ext cx="741679" cy="741679"/>
          </a:xfrm>
          <a:prstGeom prst="rect">
            <a:avLst/>
          </a:prstGeom>
        </p:spPr>
      </p:pic>
      <p:sp>
        <p:nvSpPr>
          <p:cNvPr id="1048851" name="文本框 21"/>
          <p:cNvSpPr txBox="1"/>
          <p:nvPr/>
        </p:nvSpPr>
        <p:spPr>
          <a:xfrm>
            <a:off x="2865535" y="3428999"/>
            <a:ext cx="6460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rPr>
              <a:t>THANK YOU!</a:t>
            </a:r>
            <a:endParaRPr lang="en-US" sz="40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方正小标宋_GBK" panose="02000000000000000000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2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Times New Roman" panose="02020603050405020304" pitchFamily="18" charset="0"/>
              <a:ea typeface="方正小标宋_GBK" panose="02000000000000000000" charset="-122"/>
              <a:cs typeface="Times New Roman" panose="02020603050405020304" pitchFamily="18" charset="0"/>
            </a:endParaRPr>
          </a:p>
        </p:txBody>
      </p:sp>
      <p:sp>
        <p:nvSpPr>
          <p:cNvPr id="1048853" name="矩形: 圆角 9"/>
          <p:cNvSpPr/>
          <p:nvPr>
            <p:custDataLst>
              <p:tags r:id="rId1"/>
            </p:custDataLst>
          </p:nvPr>
        </p:nvSpPr>
        <p:spPr>
          <a:xfrm>
            <a:off x="272980" y="308163"/>
            <a:ext cx="11646039" cy="6241673"/>
          </a:xfrm>
          <a:prstGeom prst="roundRect">
            <a:avLst>
              <a:gd name="adj" fmla="val 37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Times New Roman" panose="02020603050405020304" pitchFamily="18" charset="0"/>
              <a:ea typeface="方正小标宋_GBK" panose="02000000000000000000" charset="-122"/>
              <a:cs typeface="Times New Roman" panose="02020603050405020304" pitchFamily="18" charset="0"/>
            </a:endParaRPr>
          </a:p>
        </p:txBody>
      </p:sp>
      <p:grpSp>
        <p:nvGrpSpPr>
          <p:cNvPr id="104" name="组合 19"/>
          <p:cNvGrpSpPr/>
          <p:nvPr/>
        </p:nvGrpSpPr>
        <p:grpSpPr>
          <a:xfrm>
            <a:off x="921337" y="2383966"/>
            <a:ext cx="10346055" cy="2986405"/>
            <a:chOff x="921337" y="2104396"/>
            <a:chExt cx="10346055" cy="2986405"/>
          </a:xfrm>
        </p:grpSpPr>
        <p:sp>
          <p:nvSpPr>
            <p:cNvPr id="1048854" name="文本框 7"/>
            <p:cNvSpPr txBox="1"/>
            <p:nvPr/>
          </p:nvSpPr>
          <p:spPr>
            <a:xfrm>
              <a:off x="921337" y="2104396"/>
              <a:ext cx="10346055" cy="953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sz="2800" b="1" dirty="0">
                  <a:latin typeface="Times New Roman" panose="02020603050405020304" pitchFamily="18" charset="0"/>
                  <a:ea typeface="方正小标宋_GBK" panose="02000000000000000000" charset="-122"/>
                  <a:cs typeface="Times New Roman" panose="02020603050405020304" pitchFamily="18" charset="0"/>
                </a:rPr>
                <a:t>Accelerating XOR-Based Erasure Coding using Program</a:t>
              </a:r>
              <a:endParaRPr sz="2800" b="1" dirty="0"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endParaRPr>
            </a:p>
            <a:p>
              <a:pPr algn="ctr"/>
              <a:r>
                <a:rPr sz="2800" b="1" dirty="0">
                  <a:latin typeface="Times New Roman" panose="02020603050405020304" pitchFamily="18" charset="0"/>
                  <a:ea typeface="方正小标宋_GBK" panose="02000000000000000000" charset="-122"/>
                  <a:cs typeface="Times New Roman" panose="02020603050405020304" pitchFamily="18" charset="0"/>
                </a:rPr>
                <a:t>Optimization Techniques</a:t>
              </a:r>
              <a:endParaRPr sz="2800" b="1" dirty="0"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endParaRPr>
            </a:p>
          </p:txBody>
        </p:sp>
        <p:sp>
          <p:nvSpPr>
            <p:cNvPr id="1048855" name="文本框 12"/>
            <p:cNvSpPr txBox="1"/>
            <p:nvPr/>
          </p:nvSpPr>
          <p:spPr>
            <a:xfrm>
              <a:off x="2146998" y="3246519"/>
              <a:ext cx="7898004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方正小标宋_GBK" panose="02000000000000000000" charset="-122"/>
                  <a:cs typeface="Times New Roman" panose="02020603050405020304" pitchFamily="18" charset="0"/>
                </a:rPr>
                <a:t>利用程序优化技术加速基于XOR的</a:t>
              </a:r>
              <a:r>
                <a:rPr lang="zh-CN" altLang="en-US" sz="2000" b="1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方正小标宋_GBK" panose="02000000000000000000" charset="-122"/>
                  <a:cs typeface="Times New Roman" panose="02020603050405020304" pitchFamily="18" charset="0"/>
                </a:rPr>
                <a:t>纠删码</a:t>
              </a:r>
              <a:endParaRPr lang="zh-CN" alt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endParaRPr>
            </a:p>
          </p:txBody>
        </p:sp>
        <p:sp>
          <p:nvSpPr>
            <p:cNvPr id="1048856" name="文本框 15"/>
            <p:cNvSpPr txBox="1"/>
            <p:nvPr/>
          </p:nvSpPr>
          <p:spPr>
            <a:xfrm>
              <a:off x="4803727" y="4168781"/>
              <a:ext cx="2581910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方正小标宋_GBK" panose="02000000000000000000" charset="-122"/>
                  <a:cs typeface="Times New Roman" panose="02020603050405020304" pitchFamily="18" charset="0"/>
                </a:rPr>
                <a:t>汇报人：汪睿阳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方正小标宋_GBK" panose="02000000000000000000" charset="-122"/>
                  <a:cs typeface="Times New Roman" panose="02020603050405020304" pitchFamily="18" charset="0"/>
                </a:rPr>
                <a:t>汇报日期：</a:t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方正小标宋_GBK" panose="02000000000000000000" charset="-122"/>
                  <a:cs typeface="Times New Roman" panose="02020603050405020304" pitchFamily="18" charset="0"/>
                </a:rPr>
                <a:t>2022.12.08</a:t>
              </a:r>
              <a:endPara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2097201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5468620" y="1024890"/>
            <a:ext cx="1252855" cy="8997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1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Times New Roman" panose="02020603050405020304" pitchFamily="18" charset="0"/>
              <a:ea typeface="方正小标宋_GBK" panose="02000000000000000000" charset="-122"/>
              <a:cs typeface="Times New Roman" panose="02020603050405020304" pitchFamily="18" charset="0"/>
            </a:endParaRPr>
          </a:p>
        </p:txBody>
      </p:sp>
      <p:sp>
        <p:nvSpPr>
          <p:cNvPr id="1048692" name="矩形: 圆角 4"/>
          <p:cNvSpPr/>
          <p:nvPr/>
        </p:nvSpPr>
        <p:spPr>
          <a:xfrm>
            <a:off x="272981" y="308164"/>
            <a:ext cx="11646039" cy="6241673"/>
          </a:xfrm>
          <a:prstGeom prst="roundRect">
            <a:avLst>
              <a:gd name="adj" fmla="val 37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Times New Roman" panose="02020603050405020304" pitchFamily="18" charset="0"/>
              <a:ea typeface="方正小标宋_GBK" panose="02000000000000000000" charset="-122"/>
              <a:cs typeface="Times New Roman" panose="02020603050405020304" pitchFamily="18" charset="0"/>
            </a:endParaRPr>
          </a:p>
        </p:txBody>
      </p:sp>
      <p:sp>
        <p:nvSpPr>
          <p:cNvPr id="1048693" name="文本框 1"/>
          <p:cNvSpPr txBox="1"/>
          <p:nvPr/>
        </p:nvSpPr>
        <p:spPr>
          <a:xfrm>
            <a:off x="6096000" y="2248071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第一章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sp>
        <p:nvSpPr>
          <p:cNvPr id="1048694" name="文本框 2"/>
          <p:cNvSpPr txBox="1"/>
          <p:nvPr/>
        </p:nvSpPr>
        <p:spPr>
          <a:xfrm>
            <a:off x="6096000" y="3140710"/>
            <a:ext cx="33851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背景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介绍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sp>
        <p:nvSpPr>
          <p:cNvPr id="1048695" name="文本框 5"/>
          <p:cNvSpPr txBox="1"/>
          <p:nvPr/>
        </p:nvSpPr>
        <p:spPr>
          <a:xfrm>
            <a:off x="6096000" y="4249420"/>
            <a:ext cx="3384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dist"/>
            <a:r>
              <a:rPr lang="en-US" altLang="zh-CN" dirty="0"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rPr>
              <a:t>BACKGROUND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  <a:cs typeface="Times New Roman" panose="02020603050405020304" pitchFamily="18" charset="0"/>
            </a:endParaRPr>
          </a:p>
        </p:txBody>
      </p:sp>
      <p:pic>
        <p:nvPicPr>
          <p:cNvPr id="2097178" name="图片 8" descr="图片包含 人, 室内, 男人, 桌子&#10;&#10;描述已自动生成"/>
          <p:cNvPicPr>
            <a:picLocks noChangeAspect="1"/>
          </p:cNvPicPr>
          <p:nvPr/>
        </p:nvPicPr>
        <p:blipFill rotWithShape="1">
          <a:blip r:embed="rId1"/>
          <a:srcRect l="16667" r="16667"/>
          <a:stretch>
            <a:fillRect/>
          </a:stretch>
        </p:blipFill>
        <p:spPr>
          <a:xfrm>
            <a:off x="1325991" y="1578643"/>
            <a:ext cx="3717000" cy="3717000"/>
          </a:xfrm>
          <a:prstGeom prst="ellipse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组合 24"/>
          <p:cNvGrpSpPr/>
          <p:nvPr/>
        </p:nvGrpSpPr>
        <p:grpSpPr>
          <a:xfrm>
            <a:off x="0" y="0"/>
            <a:ext cx="12192000" cy="6858000"/>
            <a:chOff x="0" y="0"/>
            <a:chExt cx="19200" cy="10800"/>
          </a:xfrm>
        </p:grpSpPr>
        <p:sp>
          <p:nvSpPr>
            <p:cNvPr id="1048696" name="矩形 1"/>
            <p:cNvSpPr/>
            <p:nvPr/>
          </p:nvSpPr>
          <p:spPr>
            <a:xfrm>
              <a:off x="0" y="0"/>
              <a:ext cx="19200" cy="108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>
                  <a:latin typeface="Times New Roman" panose="02020603050405020304" pitchFamily="18" charset="0"/>
                  <a:ea typeface="方正小标宋_GBK" panose="02000000000000000000" charset="-122"/>
                  <a:cs typeface="Times New Roman" panose="02020603050405020304" pitchFamily="18" charset="0"/>
                </a:rPr>
                <a:t>Yuya Uezato</a:t>
              </a:r>
              <a:endParaRPr lang="en-US"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endParaRPr>
            </a:p>
          </p:txBody>
        </p:sp>
        <p:sp>
          <p:nvSpPr>
            <p:cNvPr id="1048697" name="矩形: 圆角 2"/>
            <p:cNvSpPr/>
            <p:nvPr/>
          </p:nvSpPr>
          <p:spPr>
            <a:xfrm>
              <a:off x="430" y="485"/>
              <a:ext cx="18340" cy="9829"/>
            </a:xfrm>
            <a:prstGeom prst="roundRect">
              <a:avLst>
                <a:gd name="adj" fmla="val 3728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048698" name="文本框 3"/>
          <p:cNvSpPr txBox="1"/>
          <p:nvPr/>
        </p:nvSpPr>
        <p:spPr>
          <a:xfrm>
            <a:off x="797412" y="76035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第一章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sp>
        <p:nvSpPr>
          <p:cNvPr id="1048699" name="文本框 4"/>
          <p:cNvSpPr txBox="1"/>
          <p:nvPr/>
        </p:nvSpPr>
        <p:spPr>
          <a:xfrm>
            <a:off x="1929635" y="760357"/>
            <a:ext cx="12039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背景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介绍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sp>
        <p:nvSpPr>
          <p:cNvPr id="1048700" name="文本框 5"/>
          <p:cNvSpPr txBox="1"/>
          <p:nvPr/>
        </p:nvSpPr>
        <p:spPr>
          <a:xfrm>
            <a:off x="3312160" y="775335"/>
            <a:ext cx="1945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dist"/>
            <a:r>
              <a:rPr lang="en-US" altLang="zh-CN" dirty="0"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rPr>
              <a:t>BACKGROUND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  <a:cs typeface="Times New Roman" panose="02020603050405020304" pitchFamily="18" charset="0"/>
            </a:endParaRPr>
          </a:p>
        </p:txBody>
      </p:sp>
      <p:sp>
        <p:nvSpPr>
          <p:cNvPr id="1048701" name="矩形 12"/>
          <p:cNvSpPr/>
          <p:nvPr/>
        </p:nvSpPr>
        <p:spPr>
          <a:xfrm>
            <a:off x="3264050" y="3909208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方正小标宋_GBK" panose="02000000000000000000" charset="-122"/>
              </a:rPr>
              <a:t>填写</a:t>
            </a:r>
            <a:endParaRPr lang="en-US" altLang="zh-CN" sz="1600" b="1" dirty="0">
              <a:solidFill>
                <a:schemeClr val="bg1"/>
              </a:solidFill>
              <a:latin typeface="Times New Roman" panose="02020603050405020304" pitchFamily="18" charset="0"/>
              <a:ea typeface="方正小标宋_GBK" panose="02000000000000000000" charset="-122"/>
            </a:endParaRPr>
          </a:p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方正小标宋_GBK" panose="02000000000000000000" charset="-122"/>
              </a:rPr>
              <a:t>标题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cxnSp>
        <p:nvCxnSpPr>
          <p:cNvPr id="3145745" name="直接连接符 23"/>
          <p:cNvCxnSpPr/>
          <p:nvPr/>
        </p:nvCxnSpPr>
        <p:spPr>
          <a:xfrm>
            <a:off x="1842505" y="910273"/>
            <a:ext cx="0" cy="1310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02" name="文本框 27"/>
          <p:cNvSpPr txBox="1"/>
          <p:nvPr/>
        </p:nvSpPr>
        <p:spPr>
          <a:xfrm>
            <a:off x="2094230" y="2091055"/>
            <a:ext cx="16827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作者介绍</a:t>
            </a:r>
            <a:endParaRPr lang="zh-CN" altLang="en-US" sz="2800" b="1"/>
          </a:p>
        </p:txBody>
      </p:sp>
      <p:pic>
        <p:nvPicPr>
          <p:cNvPr id="2097179" name="图片 28" descr="7b0a20202020227069636672616d65646573223a2022220a7d0a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07060" y="3476625"/>
            <a:ext cx="4656455" cy="101727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097180" name="图片 26" descr="7b0a20202020227069636672616d65646573223a2022220a7d0a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48300" y="1158875"/>
            <a:ext cx="6073140" cy="512064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组合 24"/>
          <p:cNvGrpSpPr/>
          <p:nvPr/>
        </p:nvGrpSpPr>
        <p:grpSpPr>
          <a:xfrm>
            <a:off x="0" y="0"/>
            <a:ext cx="12192000" cy="6858000"/>
            <a:chOff x="0" y="0"/>
            <a:chExt cx="19200" cy="10800"/>
          </a:xfrm>
        </p:grpSpPr>
        <p:sp>
          <p:nvSpPr>
            <p:cNvPr id="1048703" name="矩形 1"/>
            <p:cNvSpPr/>
            <p:nvPr/>
          </p:nvSpPr>
          <p:spPr>
            <a:xfrm>
              <a:off x="0" y="0"/>
              <a:ext cx="19200" cy="108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endParaRPr>
            </a:p>
          </p:txBody>
        </p:sp>
        <p:sp>
          <p:nvSpPr>
            <p:cNvPr id="1048704" name="矩形: 圆角 2"/>
            <p:cNvSpPr/>
            <p:nvPr/>
          </p:nvSpPr>
          <p:spPr>
            <a:xfrm>
              <a:off x="430" y="485"/>
              <a:ext cx="18340" cy="9829"/>
            </a:xfrm>
            <a:prstGeom prst="roundRect">
              <a:avLst>
                <a:gd name="adj" fmla="val 3728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048705" name="文本框 3"/>
          <p:cNvSpPr txBox="1"/>
          <p:nvPr/>
        </p:nvSpPr>
        <p:spPr>
          <a:xfrm>
            <a:off x="797412" y="76035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第一章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sp>
        <p:nvSpPr>
          <p:cNvPr id="1048706" name="文本框 4"/>
          <p:cNvSpPr txBox="1"/>
          <p:nvPr/>
        </p:nvSpPr>
        <p:spPr>
          <a:xfrm>
            <a:off x="1929635" y="760357"/>
            <a:ext cx="12039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背景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介绍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sp>
        <p:nvSpPr>
          <p:cNvPr id="1048707" name="文本框 5"/>
          <p:cNvSpPr txBox="1"/>
          <p:nvPr/>
        </p:nvSpPr>
        <p:spPr>
          <a:xfrm>
            <a:off x="3312160" y="775335"/>
            <a:ext cx="1945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dist"/>
            <a:r>
              <a:rPr lang="en-US" altLang="zh-CN" dirty="0"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rPr>
              <a:t>BACKGROUND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  <a:cs typeface="Times New Roman" panose="02020603050405020304" pitchFamily="18" charset="0"/>
            </a:endParaRPr>
          </a:p>
        </p:txBody>
      </p:sp>
      <p:sp>
        <p:nvSpPr>
          <p:cNvPr id="1048708" name="矩形 12"/>
          <p:cNvSpPr/>
          <p:nvPr/>
        </p:nvSpPr>
        <p:spPr>
          <a:xfrm>
            <a:off x="3264050" y="3909208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方正小标宋_GBK" panose="02000000000000000000" charset="-122"/>
              </a:rPr>
              <a:t>填写</a:t>
            </a:r>
            <a:endParaRPr lang="en-US" altLang="zh-CN" sz="1600" b="1" dirty="0">
              <a:solidFill>
                <a:schemeClr val="bg1"/>
              </a:solidFill>
              <a:latin typeface="Times New Roman" panose="02020603050405020304" pitchFamily="18" charset="0"/>
              <a:ea typeface="方正小标宋_GBK" panose="02000000000000000000" charset="-122"/>
            </a:endParaRPr>
          </a:p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方正小标宋_GBK" panose="02000000000000000000" charset="-122"/>
              </a:rPr>
              <a:t>标题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cxnSp>
        <p:nvCxnSpPr>
          <p:cNvPr id="3145746" name="直接连接符 23"/>
          <p:cNvCxnSpPr/>
          <p:nvPr/>
        </p:nvCxnSpPr>
        <p:spPr>
          <a:xfrm>
            <a:off x="1842505" y="910273"/>
            <a:ext cx="0" cy="1310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09" name="文本框 6"/>
          <p:cNvSpPr txBox="1"/>
          <p:nvPr/>
        </p:nvSpPr>
        <p:spPr>
          <a:xfrm>
            <a:off x="863600" y="1744980"/>
            <a:ext cx="1046416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SC (International Conference for High Performance Computing, Networking, Storage, and Analysis)</a:t>
            </a:r>
            <a:endParaRPr lang="zh-CN" altLang="en-US" sz="20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endParaRPr lang="zh-CN" altLang="en-US" sz="20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r>
              <a:rPr lang="zh-CN" alt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高性能计算、体系结构领域顶级会议</a:t>
            </a:r>
            <a:endParaRPr lang="zh-CN" altLang="en-US" sz="20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r>
              <a:rPr lang="zh-CN" alt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CCF推荐A类会议</a:t>
            </a:r>
            <a:endParaRPr lang="zh-CN" altLang="en-US" sz="20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r>
              <a:rPr lang="zh-CN" alt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CORE Conference Ranking A类会议</a:t>
            </a:r>
            <a:endParaRPr lang="zh-CN" altLang="en-US" sz="20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r>
              <a:rPr lang="zh-CN" alt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H5指数44，Impact Score 4.95，录取率约20%。</a:t>
            </a:r>
            <a:endParaRPr lang="zh-CN" altLang="en-US" sz="20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endParaRPr lang="zh-CN" altLang="en-US" sz="20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r>
              <a:rPr lang="zh-CN" alt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SC被誉为是可以看到未来的技术的会议，该会议被看作是用来解决世界级难题的地方！</a:t>
            </a:r>
            <a:endParaRPr lang="zh-CN" altLang="en-US" sz="20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</p:txBody>
      </p:sp>
      <p:sp>
        <p:nvSpPr>
          <p:cNvPr id="1048710" name="文本框 7"/>
          <p:cNvSpPr txBox="1"/>
          <p:nvPr/>
        </p:nvSpPr>
        <p:spPr>
          <a:xfrm>
            <a:off x="863600" y="4883785"/>
            <a:ext cx="49549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SC</a:t>
            </a:r>
            <a:r>
              <a:rPr lang="en-US" altLang="zh-CN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’21</a:t>
            </a:r>
            <a:r>
              <a:rPr lang="zh-CN" alt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共收到投稿379篇，录用论文98篇，其中国内上榜18篇。</a:t>
            </a:r>
            <a:endParaRPr lang="zh-CN" altLang="en-US" sz="20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r>
              <a:rPr lang="zh-CN" altLang="en-US" sz="2000" b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在18篇中，华中大有4篇上榜。</a:t>
            </a:r>
            <a:endParaRPr lang="zh-CN" altLang="en-US" sz="2000" b="1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</p:txBody>
      </p:sp>
      <p:pic>
        <p:nvPicPr>
          <p:cNvPr id="209718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75755" y="2359660"/>
            <a:ext cx="1851660" cy="723900"/>
          </a:xfrm>
          <a:prstGeom prst="rect">
            <a:avLst/>
          </a:prstGeom>
        </p:spPr>
      </p:pic>
      <p:pic>
        <p:nvPicPr>
          <p:cNvPr id="2097182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245" y="910590"/>
            <a:ext cx="5753100" cy="53111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97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97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24"/>
          <p:cNvGrpSpPr/>
          <p:nvPr/>
        </p:nvGrpSpPr>
        <p:grpSpPr>
          <a:xfrm>
            <a:off x="0" y="0"/>
            <a:ext cx="12192000" cy="6858000"/>
            <a:chOff x="0" y="0"/>
            <a:chExt cx="19200" cy="10800"/>
          </a:xfrm>
        </p:grpSpPr>
        <p:sp>
          <p:nvSpPr>
            <p:cNvPr id="1048711" name="矩形 1"/>
            <p:cNvSpPr/>
            <p:nvPr/>
          </p:nvSpPr>
          <p:spPr>
            <a:xfrm>
              <a:off x="0" y="0"/>
              <a:ext cx="19200" cy="108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endParaRPr>
            </a:p>
          </p:txBody>
        </p:sp>
        <p:sp>
          <p:nvSpPr>
            <p:cNvPr id="1048712" name="矩形: 圆角 2"/>
            <p:cNvSpPr/>
            <p:nvPr/>
          </p:nvSpPr>
          <p:spPr>
            <a:xfrm>
              <a:off x="430" y="485"/>
              <a:ext cx="18340" cy="9829"/>
            </a:xfrm>
            <a:prstGeom prst="roundRect">
              <a:avLst>
                <a:gd name="adj" fmla="val 3728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048713" name="文本框 3"/>
          <p:cNvSpPr txBox="1"/>
          <p:nvPr/>
        </p:nvSpPr>
        <p:spPr>
          <a:xfrm>
            <a:off x="797412" y="76035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第一章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sp>
        <p:nvSpPr>
          <p:cNvPr id="1048714" name="文本框 4"/>
          <p:cNvSpPr txBox="1"/>
          <p:nvPr/>
        </p:nvSpPr>
        <p:spPr>
          <a:xfrm>
            <a:off x="1929635" y="760357"/>
            <a:ext cx="12039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背景介绍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sp>
        <p:nvSpPr>
          <p:cNvPr id="1048715" name="文本框 5"/>
          <p:cNvSpPr txBox="1"/>
          <p:nvPr/>
        </p:nvSpPr>
        <p:spPr>
          <a:xfrm>
            <a:off x="3312160" y="760095"/>
            <a:ext cx="1945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dist"/>
            <a:r>
              <a:rPr lang="en-US" altLang="zh-CN" dirty="0"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rPr>
              <a:t>BACKGROUND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  <a:cs typeface="Times New Roman" panose="02020603050405020304" pitchFamily="18" charset="0"/>
            </a:endParaRPr>
          </a:p>
        </p:txBody>
      </p:sp>
      <p:sp>
        <p:nvSpPr>
          <p:cNvPr id="1048716" name="矩形 12"/>
          <p:cNvSpPr/>
          <p:nvPr/>
        </p:nvSpPr>
        <p:spPr>
          <a:xfrm>
            <a:off x="3264050" y="3909208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方正小标宋_GBK" panose="02000000000000000000" charset="-122"/>
              </a:rPr>
              <a:t>填写</a:t>
            </a:r>
            <a:endParaRPr lang="en-US" altLang="zh-CN" sz="1600" b="1" dirty="0">
              <a:solidFill>
                <a:schemeClr val="bg1"/>
              </a:solidFill>
              <a:latin typeface="Times New Roman" panose="02020603050405020304" pitchFamily="18" charset="0"/>
              <a:ea typeface="方正小标宋_GBK" panose="02000000000000000000" charset="-122"/>
            </a:endParaRPr>
          </a:p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方正小标宋_GBK" panose="02000000000000000000" charset="-122"/>
              </a:rPr>
              <a:t>标题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cxnSp>
        <p:nvCxnSpPr>
          <p:cNvPr id="3145747" name="直接连接符 23"/>
          <p:cNvCxnSpPr/>
          <p:nvPr/>
        </p:nvCxnSpPr>
        <p:spPr>
          <a:xfrm>
            <a:off x="1842505" y="910273"/>
            <a:ext cx="0" cy="1310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17" name="文本框 6"/>
          <p:cNvSpPr txBox="1"/>
          <p:nvPr/>
        </p:nvSpPr>
        <p:spPr>
          <a:xfrm>
            <a:off x="1691005" y="2463165"/>
            <a:ext cx="8809355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en-US" altLang="zh-CN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分布式系统需要关注</a:t>
            </a:r>
            <a:r>
              <a:rPr lang="en-US" altLang="zh-CN" sz="2000" b="1">
                <a:solidFill>
                  <a:srgbClr val="C00000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可靠性</a:t>
            </a:r>
            <a:r>
              <a:rPr lang="en-US" altLang="zh-CN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、一致性、可用性</a:t>
            </a:r>
            <a:r>
              <a:rPr lang="en-US" altLang="zh-CN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+mn-ea"/>
              </a:rPr>
              <a:t>、性能</a:t>
            </a:r>
            <a:r>
              <a:rPr lang="en-US" altLang="zh-CN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等因素。</a:t>
            </a:r>
            <a:endParaRPr lang="en-US" altLang="zh-CN" sz="20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altLang="zh-CN" sz="20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可靠性：数据的存储做到在部分硬件故障时还能保证正常读(或读写)。</a:t>
            </a:r>
            <a:endParaRPr lang="en-US" altLang="zh-CN" sz="20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altLang="zh-CN" sz="20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而提高可靠性最直接最简单的方法, 就是</a:t>
            </a:r>
            <a:r>
              <a:rPr lang="en-US" altLang="zh-CN" sz="2000" b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对一份数据存储多个副本</a:t>
            </a:r>
            <a:r>
              <a:rPr lang="en-US" altLang="zh-CN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。</a:t>
            </a:r>
            <a:endParaRPr lang="en-US" altLang="zh-CN" sz="20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altLang="zh-CN" sz="20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常见的解决方案：RAID、</a:t>
            </a:r>
            <a:r>
              <a:rPr lang="en-US" altLang="zh-CN" sz="2000" b="1">
                <a:solidFill>
                  <a:srgbClr val="C00000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EC</a:t>
            </a:r>
            <a:r>
              <a:rPr lang="en-US" altLang="zh-CN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等。</a:t>
            </a:r>
            <a:endParaRPr lang="en-US" altLang="zh-CN" sz="20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altLang="zh-CN" sz="20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EC的目标可以简单的理解为：对k个同样大小的数据块, 额外增加m个校验块, 以使得这k+m个数据中任意丢失m个数据块/校验块时都能把丢失的数据找回。</a:t>
            </a:r>
            <a:endParaRPr lang="en-US" altLang="zh-CN" sz="20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</p:txBody>
      </p:sp>
      <p:sp>
        <p:nvSpPr>
          <p:cNvPr id="1048718" name="文本框 7"/>
          <p:cNvSpPr txBox="1"/>
          <p:nvPr/>
        </p:nvSpPr>
        <p:spPr>
          <a:xfrm>
            <a:off x="4163060" y="1549400"/>
            <a:ext cx="38658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Erasure-Code</a:t>
            </a:r>
            <a:r>
              <a:rPr lang="zh-CN" altLang="en-US" sz="2800" b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（纠删码）</a:t>
            </a:r>
            <a:endParaRPr lang="zh-CN" altLang="en-US" sz="2800" b="1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Times New Roman" panose="02020603050405020304" pitchFamily="18" charset="0"/>
              <a:ea typeface="方正小标宋_GBK" panose="02000000000000000000" charset="-122"/>
              <a:cs typeface="Times New Roman" panose="02020603050405020304" pitchFamily="18" charset="0"/>
            </a:endParaRPr>
          </a:p>
        </p:txBody>
      </p:sp>
      <p:sp>
        <p:nvSpPr>
          <p:cNvPr id="1048720" name="矩形: 圆角 4"/>
          <p:cNvSpPr/>
          <p:nvPr/>
        </p:nvSpPr>
        <p:spPr>
          <a:xfrm>
            <a:off x="272981" y="308164"/>
            <a:ext cx="11646039" cy="6241673"/>
          </a:xfrm>
          <a:prstGeom prst="roundRect">
            <a:avLst>
              <a:gd name="adj" fmla="val 37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Times New Roman" panose="02020603050405020304" pitchFamily="18" charset="0"/>
              <a:ea typeface="方正小标宋_GBK" panose="02000000000000000000" charset="-122"/>
              <a:cs typeface="Times New Roman" panose="02020603050405020304" pitchFamily="18" charset="0"/>
            </a:endParaRPr>
          </a:p>
        </p:txBody>
      </p:sp>
      <p:sp>
        <p:nvSpPr>
          <p:cNvPr id="1048721" name="文本框 1"/>
          <p:cNvSpPr txBox="1"/>
          <p:nvPr/>
        </p:nvSpPr>
        <p:spPr>
          <a:xfrm>
            <a:off x="6096000" y="2248071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第</a:t>
            </a: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方正小标宋_GBK" panose="02000000000000000000" charset="-122"/>
              </a:rPr>
              <a:t>二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章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sp>
        <p:nvSpPr>
          <p:cNvPr id="1048722" name="文本框 2"/>
          <p:cNvSpPr txBox="1"/>
          <p:nvPr/>
        </p:nvSpPr>
        <p:spPr>
          <a:xfrm>
            <a:off x="6096000" y="3110451"/>
            <a:ext cx="332465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dist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方正小标宋_GBK" panose="02000000000000000000" charset="-122"/>
              </a:rPr>
              <a:t>论文总述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sp>
        <p:nvSpPr>
          <p:cNvPr id="1048723" name="文本框 5"/>
          <p:cNvSpPr txBox="1"/>
          <p:nvPr/>
        </p:nvSpPr>
        <p:spPr>
          <a:xfrm>
            <a:off x="6096000" y="4249420"/>
            <a:ext cx="3324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dist"/>
            <a:r>
              <a:rPr lang="en-US" altLang="zh-CN" dirty="0"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rPr>
              <a:t>SUMMARY</a:t>
            </a:r>
            <a:endParaRPr lang="en-US" altLang="zh-CN" dirty="0">
              <a:latin typeface="Times New Roman" panose="02020603050405020304" pitchFamily="18" charset="0"/>
              <a:ea typeface="方正小标宋_GBK" panose="02000000000000000000" charset="-122"/>
              <a:cs typeface="Times New Roman" panose="02020603050405020304" pitchFamily="18" charset="0"/>
            </a:endParaRPr>
          </a:p>
        </p:txBody>
      </p:sp>
      <p:pic>
        <p:nvPicPr>
          <p:cNvPr id="2097183" name="图片 10" descr="人在玩电脑&#10;&#10;描述已自动生成"/>
          <p:cNvPicPr/>
          <p:nvPr/>
        </p:nvPicPr>
        <p:blipFill>
          <a:blip r:embed="rId1"/>
          <a:stretch>
            <a:fillRect/>
          </a:stretch>
        </p:blipFill>
        <p:spPr>
          <a:xfrm>
            <a:off x="1325991" y="1578643"/>
            <a:ext cx="3717000" cy="3717000"/>
          </a:xfrm>
          <a:prstGeom prst="ellipse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4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Times New Roman" panose="02020603050405020304" pitchFamily="18" charset="0"/>
              <a:ea typeface="方正小标宋_GBK" panose="02000000000000000000" charset="-122"/>
              <a:cs typeface="Times New Roman" panose="02020603050405020304" pitchFamily="18" charset="0"/>
            </a:endParaRPr>
          </a:p>
        </p:txBody>
      </p:sp>
      <p:sp>
        <p:nvSpPr>
          <p:cNvPr id="1048725" name="矩形: 圆角 2"/>
          <p:cNvSpPr/>
          <p:nvPr/>
        </p:nvSpPr>
        <p:spPr>
          <a:xfrm>
            <a:off x="272981" y="308164"/>
            <a:ext cx="11646039" cy="6241673"/>
          </a:xfrm>
          <a:prstGeom prst="roundRect">
            <a:avLst>
              <a:gd name="adj" fmla="val 37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Times New Roman" panose="02020603050405020304" pitchFamily="18" charset="0"/>
              <a:ea typeface="方正小标宋_GBK" panose="02000000000000000000" charset="-122"/>
              <a:cs typeface="Times New Roman" panose="02020603050405020304" pitchFamily="18" charset="0"/>
            </a:endParaRPr>
          </a:p>
        </p:txBody>
      </p:sp>
      <p:sp>
        <p:nvSpPr>
          <p:cNvPr id="1048726" name="文本框 3"/>
          <p:cNvSpPr txBox="1"/>
          <p:nvPr/>
        </p:nvSpPr>
        <p:spPr>
          <a:xfrm>
            <a:off x="797412" y="760357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第二章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sp>
        <p:nvSpPr>
          <p:cNvPr id="1048727" name="文本框 4"/>
          <p:cNvSpPr txBox="1"/>
          <p:nvPr/>
        </p:nvSpPr>
        <p:spPr>
          <a:xfrm>
            <a:off x="1929635" y="760357"/>
            <a:ext cx="12001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论文总述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sp>
        <p:nvSpPr>
          <p:cNvPr id="1048728" name="文本框 5"/>
          <p:cNvSpPr txBox="1"/>
          <p:nvPr/>
        </p:nvSpPr>
        <p:spPr>
          <a:xfrm>
            <a:off x="3317240" y="775335"/>
            <a:ext cx="1800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dist"/>
            <a:r>
              <a:rPr lang="en-US" altLang="zh-CN" dirty="0"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rPr>
              <a:t>SUMMARY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  <a:cs typeface="Times New Roman" panose="02020603050405020304" pitchFamily="18" charset="0"/>
            </a:endParaRPr>
          </a:p>
        </p:txBody>
      </p:sp>
      <p:sp>
        <p:nvSpPr>
          <p:cNvPr id="1048729" name="矩形 12"/>
          <p:cNvSpPr/>
          <p:nvPr/>
        </p:nvSpPr>
        <p:spPr>
          <a:xfrm>
            <a:off x="3264050" y="3909208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方正小标宋_GBK" panose="02000000000000000000" charset="-122"/>
              </a:rPr>
              <a:t>填写</a:t>
            </a:r>
            <a:endParaRPr lang="en-US" altLang="zh-CN" sz="1600" b="1" dirty="0">
              <a:solidFill>
                <a:schemeClr val="bg1"/>
              </a:solidFill>
              <a:latin typeface="Times New Roman" panose="02020603050405020304" pitchFamily="18" charset="0"/>
              <a:ea typeface="方正小标宋_GBK" panose="02000000000000000000" charset="-122"/>
            </a:endParaRPr>
          </a:p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方正小标宋_GBK" panose="02000000000000000000" charset="-122"/>
              </a:rPr>
              <a:t>标题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cxnSp>
        <p:nvCxnSpPr>
          <p:cNvPr id="3145748" name="直接连接符 23"/>
          <p:cNvCxnSpPr/>
          <p:nvPr/>
        </p:nvCxnSpPr>
        <p:spPr>
          <a:xfrm>
            <a:off x="1842505" y="910273"/>
            <a:ext cx="0" cy="1310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30" name="文本框 22"/>
          <p:cNvSpPr txBox="1"/>
          <p:nvPr/>
        </p:nvSpPr>
        <p:spPr>
          <a:xfrm>
            <a:off x="1794510" y="1389584"/>
            <a:ext cx="8602980" cy="4831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en-US" altLang="zh-CN" sz="2000" b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EC</a:t>
            </a:r>
            <a:r>
              <a:rPr lang="zh-CN" altLang="en-US" sz="2000" b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（纠删码）为分布式系统提供了稳定性，但是同时为大规模系统增加了数据冗余。</a:t>
            </a:r>
            <a:endParaRPr lang="zh-CN" altLang="en-US" sz="2000" b="1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zh-CN" altLang="en-US" sz="20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zh-CN" alt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利用</a:t>
            </a:r>
            <a:r>
              <a:rPr lang="en-US" altLang="zh-CN" sz="2000" b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XOR</a:t>
            </a:r>
            <a:r>
              <a:rPr lang="zh-CN" alt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（异或）的思想，对</a:t>
            </a:r>
            <a:r>
              <a:rPr lang="en-US" altLang="zh-CN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EC</a:t>
            </a:r>
            <a:r>
              <a:rPr lang="zh-CN" alt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进行优化。</a:t>
            </a:r>
            <a:endParaRPr lang="zh-CN" altLang="en-US" sz="20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zh-CN" alt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但是目前最先进的基于</a:t>
            </a:r>
            <a:r>
              <a:rPr lang="en-US" altLang="zh-CN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XOR</a:t>
            </a:r>
            <a:r>
              <a:rPr lang="zh-CN" alt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的</a:t>
            </a:r>
            <a:r>
              <a:rPr lang="en-US" altLang="zh-CN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EC</a:t>
            </a:r>
            <a:r>
              <a:rPr lang="zh-CN" alt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方法的编码吞吐量却</a:t>
            </a:r>
            <a:r>
              <a:rPr lang="zh-CN" altLang="en-US" sz="2000" b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显著低于</a:t>
            </a:r>
            <a:r>
              <a:rPr lang="zh-CN" alt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基于另一种方法的</a:t>
            </a:r>
            <a:r>
              <a:rPr lang="en-US" altLang="zh-CN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Intel</a:t>
            </a:r>
            <a:r>
              <a:rPr lang="zh-CN" alt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高性能</a:t>
            </a:r>
            <a:r>
              <a:rPr lang="en-US" altLang="zh-CN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EC</a:t>
            </a:r>
            <a:r>
              <a:rPr lang="zh-CN" alt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库。</a:t>
            </a:r>
            <a:endParaRPr lang="zh-CN" altLang="en-US" sz="20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zh-CN" altLang="en-US" sz="20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zh-CN" alt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+mn-ea"/>
              </a:rPr>
              <a:t>本篇论文所要介绍的方法是使用</a:t>
            </a:r>
            <a:r>
              <a:rPr lang="en-US" altLang="zh-CN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+mn-ea"/>
              </a:rPr>
              <a:t>SLP</a:t>
            </a:r>
            <a:r>
              <a:rPr lang="zh-CN" alt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+mn-ea"/>
              </a:rPr>
              <a:t>（直线程序）形式化表示这些程序，利用各种优化技术对</a:t>
            </a:r>
            <a:r>
              <a:rPr lang="en-US" altLang="zh-CN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+mn-ea"/>
              </a:rPr>
              <a:t>SLP</a:t>
            </a:r>
            <a:r>
              <a:rPr lang="zh-CN" alt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+mn-ea"/>
              </a:rPr>
              <a:t>进行优化，如：</a:t>
            </a:r>
            <a:endParaRPr lang="zh-CN" altLang="en-US" sz="2000">
              <a:latin typeface="Times New Roman" panose="02020603050405020304" pitchFamily="18" charset="0"/>
              <a:ea typeface="+mn-lt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000" b="1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+mn-ea"/>
              </a:rPr>
              <a:t>使用语法压缩算法减少操作</a:t>
            </a:r>
            <a:endParaRPr lang="zh-CN" altLang="en-US" sz="2000" b="1">
              <a:solidFill>
                <a:schemeClr val="tx1"/>
              </a:solidFill>
              <a:latin typeface="Times New Roman" panose="02020603050405020304" pitchFamily="18" charset="0"/>
              <a:ea typeface="+mn-lt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000" b="1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+mn-ea"/>
              </a:rPr>
              <a:t>使用</a:t>
            </a:r>
            <a:r>
              <a:rPr lang="en-US" altLang="zh-CN" sz="2000" b="1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+mn-ea"/>
              </a:rPr>
              <a:t>Deforestation</a:t>
            </a:r>
            <a:r>
              <a:rPr lang="zh-CN" altLang="en-US" sz="2000" b="1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+mn-ea"/>
              </a:rPr>
              <a:t>减少内存访问</a:t>
            </a:r>
            <a:endParaRPr lang="zh-CN" altLang="en-US" sz="2000" b="1">
              <a:solidFill>
                <a:schemeClr val="tx1"/>
              </a:solidFill>
              <a:latin typeface="Times New Roman" panose="02020603050405020304" pitchFamily="18" charset="0"/>
              <a:ea typeface="+mn-lt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000" b="1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+mn-ea"/>
              </a:rPr>
              <a:t>使用卵石博弈减少缓存遗漏</a:t>
            </a:r>
            <a:endParaRPr lang="en-US" altLang="zh-CN" sz="2000" b="1">
              <a:solidFill>
                <a:schemeClr val="tx1"/>
              </a:solidFill>
              <a:latin typeface="Times New Roman" panose="02020603050405020304" pitchFamily="18" charset="0"/>
              <a:ea typeface="+mn-lt"/>
              <a:cs typeface="Times New Roman" panose="02020603050405020304" pitchFamily="18" charset="0"/>
              <a:sym typeface="+mn-ea"/>
            </a:endParaRPr>
          </a:p>
          <a:p>
            <a:pPr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zh-CN" altLang="en-US" sz="20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从而达到较为容易实现且能减少内存访问的效果，实现预定的加速效果。</a:t>
            </a:r>
            <a:endParaRPr lang="zh-CN" altLang="en-US" sz="20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1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Times New Roman" panose="02020603050405020304" pitchFamily="18" charset="0"/>
              <a:ea typeface="方正小标宋_GBK" panose="02000000000000000000" charset="-122"/>
              <a:cs typeface="Times New Roman" panose="02020603050405020304" pitchFamily="18" charset="0"/>
            </a:endParaRPr>
          </a:p>
        </p:txBody>
      </p:sp>
      <p:sp>
        <p:nvSpPr>
          <p:cNvPr id="1048732" name="矩形: 圆角 2"/>
          <p:cNvSpPr/>
          <p:nvPr/>
        </p:nvSpPr>
        <p:spPr>
          <a:xfrm>
            <a:off x="272981" y="308164"/>
            <a:ext cx="11646039" cy="6241673"/>
          </a:xfrm>
          <a:prstGeom prst="roundRect">
            <a:avLst>
              <a:gd name="adj" fmla="val 37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Times New Roman" panose="02020603050405020304" pitchFamily="18" charset="0"/>
              <a:ea typeface="方正小标宋_GBK" panose="02000000000000000000" charset="-122"/>
              <a:cs typeface="Times New Roman" panose="02020603050405020304" pitchFamily="18" charset="0"/>
            </a:endParaRPr>
          </a:p>
        </p:txBody>
      </p:sp>
      <p:sp>
        <p:nvSpPr>
          <p:cNvPr id="1048733" name="文本框 3"/>
          <p:cNvSpPr txBox="1"/>
          <p:nvPr/>
        </p:nvSpPr>
        <p:spPr>
          <a:xfrm>
            <a:off x="797412" y="760357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第二章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sp>
        <p:nvSpPr>
          <p:cNvPr id="1048734" name="文本框 4"/>
          <p:cNvSpPr txBox="1"/>
          <p:nvPr/>
        </p:nvSpPr>
        <p:spPr>
          <a:xfrm>
            <a:off x="1929635" y="760357"/>
            <a:ext cx="12001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小标宋_GBK" panose="02000000000000000000" charset="-122"/>
              </a:rPr>
              <a:t>论文总述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sp>
        <p:nvSpPr>
          <p:cNvPr id="1048735" name="文本框 5"/>
          <p:cNvSpPr txBox="1"/>
          <p:nvPr/>
        </p:nvSpPr>
        <p:spPr>
          <a:xfrm>
            <a:off x="3317240" y="775335"/>
            <a:ext cx="1800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dist"/>
            <a:r>
              <a:rPr lang="en-US" altLang="zh-CN" dirty="0">
                <a:latin typeface="Times New Roman" panose="02020603050405020304" pitchFamily="18" charset="0"/>
                <a:ea typeface="方正小标宋_GBK" panose="02000000000000000000" charset="-122"/>
                <a:cs typeface="Times New Roman" panose="02020603050405020304" pitchFamily="18" charset="0"/>
              </a:rPr>
              <a:t>SUMMARY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方正小标宋_GBK" panose="02000000000000000000" charset="-122"/>
              <a:cs typeface="Times New Roman" panose="02020603050405020304" pitchFamily="18" charset="0"/>
            </a:endParaRPr>
          </a:p>
        </p:txBody>
      </p:sp>
      <p:sp>
        <p:nvSpPr>
          <p:cNvPr id="1048736" name="矩形 12"/>
          <p:cNvSpPr/>
          <p:nvPr/>
        </p:nvSpPr>
        <p:spPr>
          <a:xfrm>
            <a:off x="3264050" y="3909208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方正小标宋_GBK" panose="02000000000000000000" charset="-122"/>
              </a:rPr>
              <a:t>填写</a:t>
            </a:r>
            <a:endParaRPr lang="en-US" altLang="zh-CN" sz="1600" b="1" dirty="0">
              <a:solidFill>
                <a:schemeClr val="bg1"/>
              </a:solidFill>
              <a:latin typeface="Times New Roman" panose="02020603050405020304" pitchFamily="18" charset="0"/>
              <a:ea typeface="方正小标宋_GBK" panose="02000000000000000000" charset="-122"/>
            </a:endParaRPr>
          </a:p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方正小标宋_GBK" panose="02000000000000000000" charset="-122"/>
              </a:rPr>
              <a:t>标题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方正小标宋_GBK" panose="02000000000000000000" charset="-122"/>
            </a:endParaRPr>
          </a:p>
        </p:txBody>
      </p:sp>
      <p:cxnSp>
        <p:nvCxnSpPr>
          <p:cNvPr id="3145749" name="直接连接符 23"/>
          <p:cNvCxnSpPr/>
          <p:nvPr/>
        </p:nvCxnSpPr>
        <p:spPr>
          <a:xfrm>
            <a:off x="1842505" y="910273"/>
            <a:ext cx="0" cy="1310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94304" name="表格 6"/>
          <p:cNvGraphicFramePr/>
          <p:nvPr>
            <p:custDataLst>
              <p:tags r:id="rId1"/>
            </p:custDataLst>
          </p:nvPr>
        </p:nvGraphicFramePr>
        <p:xfrm>
          <a:off x="2265045" y="2880360"/>
          <a:ext cx="766191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245"/>
                <a:gridCol w="1904365"/>
                <a:gridCol w="1789430"/>
                <a:gridCol w="2261870"/>
              </a:tblGrid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/>
                        <a:t>方法</a:t>
                      </a:r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/>
                        <a:t>Intel</a:t>
                      </a:r>
                      <a:r>
                        <a:rPr lang="zh-CN" altLang="en-US" sz="2000"/>
                        <a:t>高性能</a:t>
                      </a:r>
                      <a:r>
                        <a:rPr lang="en-US" altLang="zh-CN" sz="2000"/>
                        <a:t>EC</a:t>
                      </a:r>
                      <a:r>
                        <a:rPr lang="zh-CN" altLang="en-US" sz="2000"/>
                        <a:t>库</a:t>
                      </a:r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/>
                        <a:t>最先进的基于</a:t>
                      </a:r>
                      <a:r>
                        <a:rPr lang="en-US" altLang="zh-CN" sz="2000"/>
                        <a:t>XOR</a:t>
                      </a:r>
                      <a:r>
                        <a:rPr lang="zh-CN" altLang="en-US" sz="2000"/>
                        <a:t>的</a:t>
                      </a:r>
                      <a:r>
                        <a:rPr lang="en-US" altLang="zh-CN" sz="2000"/>
                        <a:t>EC</a:t>
                      </a:r>
                      <a:r>
                        <a:rPr lang="zh-CN" altLang="en-US" sz="2000"/>
                        <a:t>方法</a:t>
                      </a:r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/>
                        <a:t>本论文优化后的基于</a:t>
                      </a:r>
                      <a:r>
                        <a:rPr lang="en-US" altLang="zh-CN" sz="2000"/>
                        <a:t>XOR</a:t>
                      </a:r>
                      <a:r>
                        <a:rPr lang="zh-CN" altLang="en-US" sz="2000"/>
                        <a:t>的</a:t>
                      </a:r>
                      <a:r>
                        <a:rPr lang="en-US" altLang="zh-CN" sz="2000"/>
                        <a:t>EC</a:t>
                      </a:r>
                      <a:r>
                        <a:rPr lang="zh-CN" altLang="en-US" sz="2000"/>
                        <a:t>方法</a:t>
                      </a:r>
                      <a:endParaRPr lang="zh-CN" altLang="en-US" sz="20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/>
                        <a:t>编码吞吐量</a:t>
                      </a:r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/>
                        <a:t>6.7 GB/</a:t>
                      </a:r>
                      <a:r>
                        <a:rPr lang="en-US" altLang="zh-CN" sz="2000"/>
                        <a:t>s</a:t>
                      </a:r>
                      <a:endParaRPr lang="en-US" altLang="zh-CN" sz="2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/>
                        <a:t>4.9 GB/s</a:t>
                      </a:r>
                      <a:endParaRPr lang="en-US" altLang="zh-CN" sz="2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/>
                        <a:t>8.92 GB/s</a:t>
                      </a:r>
                      <a:endParaRPr lang="en-US" altLang="zh-CN" sz="20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PLACING_PICTURE_USER_VIEWPORT" val="{&quot;height&quot;:9829.406299212598,&quot;width&quot;:18340.218897637795}"/>
</p:tagLst>
</file>

<file path=ppt/tags/tag2.xml><?xml version="1.0" encoding="utf-8"?>
<p:tagLst xmlns:p="http://schemas.openxmlformats.org/presentationml/2006/main">
  <p:tag name="KSO_WM_UNIT_TABLE_BEAUTIFY" val="smartTable{1f0fadc5-d358-4ff9-8ce0-dc553ede763f}"/>
</p:tagLst>
</file>

<file path=ppt/tags/tag3.xml><?xml version="1.0" encoding="utf-8"?>
<p:tagLst xmlns:p="http://schemas.openxmlformats.org/presentationml/2006/main">
  <p:tag name="KSO_WM_UNIT_PLACING_PICTURE_USER_VIEWPORT" val="{&quot;height&quot;:9829.406299212598,&quot;width&quot;:18340.218897637795}"/>
</p:tagLst>
</file>

<file path=ppt/tags/tag4.xml><?xml version="1.0" encoding="utf-8"?>
<p:tagLst xmlns:p="http://schemas.openxmlformats.org/presentationml/2006/main">
  <p:tag name="KSO_WPP_MARK_KEY" val="9aa7253c-6691-41f9-bf29-c851e8211586"/>
  <p:tag name="COMMONDATA" val="eyJjb3VudCI6OSwiaGRpZCI6IjRjYWIwZDM2Nzc0ZWM4MWYwZDc0NmI0MGY3YjQ3NzQ0IiwidXNlckNvdW50Ijo5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4261</Words>
  <Application>WPS 演示</Application>
  <PresentationFormat/>
  <Paragraphs>507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2" baseType="lpstr">
      <vt:lpstr>Arial</vt:lpstr>
      <vt:lpstr>宋体</vt:lpstr>
      <vt:lpstr>Wingdings</vt:lpstr>
      <vt:lpstr>Times New Roman</vt:lpstr>
      <vt:lpstr>方正小标宋_GBK</vt:lpstr>
      <vt:lpstr>黑体</vt:lpstr>
      <vt:lpstr>微软雅黑</vt:lpstr>
      <vt:lpstr>Arial Unicode MS</vt:lpstr>
      <vt:lpstr>等线 Light</vt:lpstr>
      <vt:lpstr>等线</vt:lpstr>
      <vt:lpstr>Calibri</vt:lpstr>
      <vt:lpstr>Impact</vt:lpstr>
      <vt:lpstr>思源黑体 CN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792630342@qq.com</dc:creator>
  <cp:lastModifiedBy>火星架构师</cp:lastModifiedBy>
  <cp:revision>9</cp:revision>
  <dcterms:created xsi:type="dcterms:W3CDTF">2022-12-07T10:34:00Z</dcterms:created>
  <dcterms:modified xsi:type="dcterms:W3CDTF">2023-01-09T12:20:30Z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KSOTemplateUUID">
    <vt:lpwstr>v1.0_mb_BY6F2mqCj1sqcobvU4OFkA==</vt:lpwstr>
  </property>
  <property fmtid="{D5CDD505-2E9C-101B-9397-08002B2CF9AE}" pid="4" name="ICV">
    <vt:lpwstr>4208DCE41CA84687A6171357A777771F</vt:lpwstr>
  </property>
</Properties>
</file>